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846" r:id="rId1"/>
  </p:sldMasterIdLst>
  <p:notesMasterIdLst>
    <p:notesMasterId r:id="rId16"/>
  </p:notesMasterIdLst>
  <p:sldIdLst>
    <p:sldId id="256" r:id="rId2"/>
    <p:sldId id="268" r:id="rId3"/>
    <p:sldId id="269" r:id="rId4"/>
    <p:sldId id="271" r:id="rId5"/>
    <p:sldId id="272" r:id="rId6"/>
    <p:sldId id="273" r:id="rId7"/>
    <p:sldId id="274" r:id="rId8"/>
    <p:sldId id="275" r:id="rId9"/>
    <p:sldId id="276" r:id="rId10"/>
    <p:sldId id="279" r:id="rId11"/>
    <p:sldId id="277" r:id="rId12"/>
    <p:sldId id="278" r:id="rId13"/>
    <p:sldId id="281" r:id="rId14"/>
    <p:sldId id="280" r:id="rId15"/>
  </p:sldIdLst>
  <p:sldSz cx="9144000" cy="5143500" type="screen16x9"/>
  <p:notesSz cx="6858000" cy="9144000"/>
  <p:embeddedFontLst>
    <p:embeddedFont>
      <p:font typeface="Staatliches" panose="020B0604020202020204" charset="0"/>
      <p:regular r:id="rId17"/>
    </p:embeddedFont>
    <p:embeddedFont>
      <p:font typeface="Lato" panose="020B0604020202020204" charset="0"/>
      <p:regular r:id="rId18"/>
      <p:bold r:id="rId19"/>
      <p:italic r:id="rId20"/>
      <p:boldItalic r:id="rId21"/>
    </p:embeddedFont>
    <p:embeddedFont>
      <p:font typeface="Segoe UI Semibold" panose="020B0702040204020203" pitchFamily="34" charset="0"/>
      <p:bold r:id="rId22"/>
      <p:boldItalic r:id="rId23"/>
    </p:embeddedFont>
    <p:embeddedFont>
      <p:font typeface="Segoe Script" panose="030B0504020000000003" pitchFamily="66" charset="0"/>
      <p:regular r:id="rId24"/>
      <p:bold r:id="rId25"/>
    </p:embeddedFon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Segoe UI Black" panose="020B0A02040204020203" pitchFamily="34" charset="0"/>
      <p:bold r:id="rId30"/>
      <p:boldItalic r:id="rId31"/>
    </p:embeddedFont>
    <p:embeddedFont>
      <p:font typeface="Calibri Light" panose="020F0302020204030204" pitchFamily="34" charset="0"/>
      <p:regular r:id="rId32"/>
      <p:italic r:id="rId33"/>
    </p:embeddedFont>
    <p:embeddedFont>
      <p:font typeface=".VnArabia" panose="020B7200000000000000"/>
      <p:regular r:id="rId34"/>
    </p:embeddedFont>
    <p:embeddedFont>
      <p:font typeface="ABeeZee" panose="020B0604020202020204" charset="0"/>
      <p:regular r:id="rId35"/>
      <p:italic r:id="rId36"/>
    </p:embeddedFont>
    <p:embeddedFont>
      <p:font typeface="Judson" panose="020B0604020202020204" charset="0"/>
      <p:regular r:id="rId37"/>
      <p:bold r:id="rId38"/>
      <p:italic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00CC"/>
    <a:srgbClr val="FF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2762" autoAdjust="0"/>
  </p:normalViewPr>
  <p:slideViewPr>
    <p:cSldViewPr snapToGrid="0">
      <p:cViewPr varScale="1">
        <p:scale>
          <a:sx n="87" d="100"/>
          <a:sy n="87" d="100"/>
        </p:scale>
        <p:origin x="60" y="6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9" Type="http://schemas.openxmlformats.org/officeDocument/2006/relationships/font" Target="fonts/font23.fntdata"/><Relationship Id="rId21" Type="http://schemas.openxmlformats.org/officeDocument/2006/relationships/font" Target="fonts/font5.fntdata"/><Relationship Id="rId34" Type="http://schemas.openxmlformats.org/officeDocument/2006/relationships/font" Target="fonts/font18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font" Target="fonts/font16.fntdata"/><Relationship Id="rId37" Type="http://schemas.openxmlformats.org/officeDocument/2006/relationships/font" Target="fonts/font21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36" Type="http://schemas.openxmlformats.org/officeDocument/2006/relationships/font" Target="fonts/font20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font" Target="fonts/font1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Relationship Id="rId35" Type="http://schemas.openxmlformats.org/officeDocument/2006/relationships/font" Target="fonts/font19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font" Target="fonts/font17.fntdata"/><Relationship Id="rId38" Type="http://schemas.openxmlformats.org/officeDocument/2006/relationships/font" Target="fonts/font2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15189338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24523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57596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0193810641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20193810641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24400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0193810641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20193810641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36895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0193810641_0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20193810641_0_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96373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0193810641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20193810641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55207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0193810641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20193810641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44981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0193810641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20193810641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78656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0193810641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20193810641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82457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0193810641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20193810641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82457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247FD-4F8C-4ADB-AF4D-974B021D1403}" type="datetimeFigureOut">
              <a:rPr lang="en-US" smtClean="0"/>
              <a:t>7/4/2023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 smtClean="0"/>
              <a:t>‹#›</a:t>
            </a:fld>
            <a:endParaRPr lang="uk"/>
          </a:p>
        </p:txBody>
      </p:sp>
    </p:spTree>
    <p:extLst>
      <p:ext uri="{BB962C8B-B14F-4D97-AF65-F5344CB8AC3E}">
        <p14:creationId xmlns:p14="http://schemas.microsoft.com/office/powerpoint/2010/main" val="3120033829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247FD-4F8C-4ADB-AF4D-974B021D1403}" type="datetimeFigureOut">
              <a:rPr lang="en-US" smtClean="0"/>
              <a:t>7/4/2023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 smtClean="0"/>
              <a:t>‹#›</a:t>
            </a:fld>
            <a:endParaRPr lang="uk"/>
          </a:p>
        </p:txBody>
      </p:sp>
    </p:spTree>
    <p:extLst>
      <p:ext uri="{BB962C8B-B14F-4D97-AF65-F5344CB8AC3E}">
        <p14:creationId xmlns:p14="http://schemas.microsoft.com/office/powerpoint/2010/main" val="1252867450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247FD-4F8C-4ADB-AF4D-974B021D1403}" type="datetimeFigureOut">
              <a:rPr lang="en-US" smtClean="0"/>
              <a:t>7/4/2023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 smtClean="0"/>
              <a:t>‹#›</a:t>
            </a:fld>
            <a:endParaRPr lang="uk"/>
          </a:p>
        </p:txBody>
      </p:sp>
    </p:spTree>
    <p:extLst>
      <p:ext uri="{BB962C8B-B14F-4D97-AF65-F5344CB8AC3E}">
        <p14:creationId xmlns:p14="http://schemas.microsoft.com/office/powerpoint/2010/main" val="294834846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824191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247FD-4F8C-4ADB-AF4D-974B021D1403}" type="datetimeFigureOut">
              <a:rPr lang="en-US" smtClean="0"/>
              <a:t>7/4/2023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 smtClean="0"/>
              <a:t>‹#›</a:t>
            </a:fld>
            <a:endParaRPr lang="uk"/>
          </a:p>
        </p:txBody>
      </p:sp>
    </p:spTree>
    <p:extLst>
      <p:ext uri="{BB962C8B-B14F-4D97-AF65-F5344CB8AC3E}">
        <p14:creationId xmlns:p14="http://schemas.microsoft.com/office/powerpoint/2010/main" val="4168652065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247FD-4F8C-4ADB-AF4D-974B021D1403}" type="datetimeFigureOut">
              <a:rPr lang="en-US" smtClean="0"/>
              <a:t>7/4/2023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 smtClean="0"/>
              <a:t>‹#›</a:t>
            </a:fld>
            <a:endParaRPr lang="uk"/>
          </a:p>
        </p:txBody>
      </p:sp>
    </p:spTree>
    <p:extLst>
      <p:ext uri="{BB962C8B-B14F-4D97-AF65-F5344CB8AC3E}">
        <p14:creationId xmlns:p14="http://schemas.microsoft.com/office/powerpoint/2010/main" val="2590386162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247FD-4F8C-4ADB-AF4D-974B021D1403}" type="datetimeFigureOut">
              <a:rPr lang="en-US" smtClean="0"/>
              <a:t>7/4/2023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 smtClean="0"/>
              <a:t>‹#›</a:t>
            </a:fld>
            <a:endParaRPr lang="uk"/>
          </a:p>
        </p:txBody>
      </p:sp>
    </p:spTree>
    <p:extLst>
      <p:ext uri="{BB962C8B-B14F-4D97-AF65-F5344CB8AC3E}">
        <p14:creationId xmlns:p14="http://schemas.microsoft.com/office/powerpoint/2010/main" val="2684851215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247FD-4F8C-4ADB-AF4D-974B021D1403}" type="datetimeFigureOut">
              <a:rPr lang="en-US" smtClean="0"/>
              <a:t>7/4/2023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 smtClean="0"/>
              <a:t>‹#›</a:t>
            </a:fld>
            <a:endParaRPr lang="uk"/>
          </a:p>
        </p:txBody>
      </p:sp>
    </p:spTree>
    <p:extLst>
      <p:ext uri="{BB962C8B-B14F-4D97-AF65-F5344CB8AC3E}">
        <p14:creationId xmlns:p14="http://schemas.microsoft.com/office/powerpoint/2010/main" val="1368388460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247FD-4F8C-4ADB-AF4D-974B021D1403}" type="datetimeFigureOut">
              <a:rPr lang="en-US" smtClean="0"/>
              <a:t>7/4/2023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 smtClean="0"/>
              <a:t>‹#›</a:t>
            </a:fld>
            <a:endParaRPr lang="uk"/>
          </a:p>
        </p:txBody>
      </p:sp>
    </p:spTree>
    <p:extLst>
      <p:ext uri="{BB962C8B-B14F-4D97-AF65-F5344CB8AC3E}">
        <p14:creationId xmlns:p14="http://schemas.microsoft.com/office/powerpoint/2010/main" val="3741561346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247FD-4F8C-4ADB-AF4D-974B021D1403}" type="datetimeFigureOut">
              <a:rPr lang="en-US" smtClean="0"/>
              <a:t>7/4/2023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 smtClean="0"/>
              <a:t>‹#›</a:t>
            </a:fld>
            <a:endParaRPr lang="uk"/>
          </a:p>
        </p:txBody>
      </p:sp>
    </p:spTree>
    <p:extLst>
      <p:ext uri="{BB962C8B-B14F-4D97-AF65-F5344CB8AC3E}">
        <p14:creationId xmlns:p14="http://schemas.microsoft.com/office/powerpoint/2010/main" val="10762744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247FD-4F8C-4ADB-AF4D-974B021D1403}" type="datetimeFigureOut">
              <a:rPr lang="en-US" smtClean="0"/>
              <a:t>7/4/2023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 smtClean="0"/>
              <a:t>‹#›</a:t>
            </a:fld>
            <a:endParaRPr lang="uk"/>
          </a:p>
        </p:txBody>
      </p:sp>
    </p:spTree>
    <p:extLst>
      <p:ext uri="{BB962C8B-B14F-4D97-AF65-F5344CB8AC3E}">
        <p14:creationId xmlns:p14="http://schemas.microsoft.com/office/powerpoint/2010/main" val="944315269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247FD-4F8C-4ADB-AF4D-974B021D1403}" type="datetimeFigureOut">
              <a:rPr lang="en-US" smtClean="0"/>
              <a:t>7/4/2023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 smtClean="0"/>
              <a:t>‹#›</a:t>
            </a:fld>
            <a:endParaRPr lang="uk"/>
          </a:p>
        </p:txBody>
      </p:sp>
    </p:spTree>
    <p:extLst>
      <p:ext uri="{BB962C8B-B14F-4D97-AF65-F5344CB8AC3E}">
        <p14:creationId xmlns:p14="http://schemas.microsoft.com/office/powerpoint/2010/main" val="3744039727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5247FD-4F8C-4ADB-AF4D-974B021D1403}" type="datetimeFigureOut">
              <a:rPr lang="en-US" smtClean="0"/>
              <a:t>7/4/2023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 smtClean="0"/>
              <a:t>‹#›</a:t>
            </a:fld>
            <a:endParaRPr lang="uk"/>
          </a:p>
        </p:txBody>
      </p:sp>
    </p:spTree>
    <p:extLst>
      <p:ext uri="{BB962C8B-B14F-4D97-AF65-F5344CB8AC3E}">
        <p14:creationId xmlns:p14="http://schemas.microsoft.com/office/powerpoint/2010/main" val="2358068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7" r:id="rId1"/>
    <p:sldLayoutId id="2147483848" r:id="rId2"/>
    <p:sldLayoutId id="2147483849" r:id="rId3"/>
    <p:sldLayoutId id="2147483850" r:id="rId4"/>
    <p:sldLayoutId id="2147483851" r:id="rId5"/>
    <p:sldLayoutId id="2147483852" r:id="rId6"/>
    <p:sldLayoutId id="2147483853" r:id="rId7"/>
    <p:sldLayoutId id="2147483854" r:id="rId8"/>
    <p:sldLayoutId id="2147483855" r:id="rId9"/>
    <p:sldLayoutId id="2147483856" r:id="rId10"/>
    <p:sldLayoutId id="2147483857" r:id="rId11"/>
    <p:sldLayoutId id="2147483858" r:id="rId12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microsoft.com/office/2007/relationships/hdphoto" Target="../media/hdphoto2.wd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png"/><Relationship Id="rId5" Type="http://schemas.openxmlformats.org/officeDocument/2006/relationships/image" Target="../media/image12.png"/><Relationship Id="rId4" Type="http://schemas.openxmlformats.org/officeDocument/2006/relationships/image" Target="../media/image2.png"/><Relationship Id="rId9" Type="http://schemas.microsoft.com/office/2007/relationships/hdphoto" Target="../media/hdphoto3.wdp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1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png"/><Relationship Id="rId5" Type="http://schemas.openxmlformats.org/officeDocument/2006/relationships/image" Target="../media/image12.png"/><Relationship Id="rId4" Type="http://schemas.openxmlformats.org/officeDocument/2006/relationships/image" Target="../media/image2.png"/><Relationship Id="rId9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1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png"/><Relationship Id="rId5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 amt="88000"/>
          </a:blip>
          <a:stretch>
            <a:fillRect/>
          </a:stretch>
        </p:blipFill>
        <p:spPr>
          <a:xfrm>
            <a:off x="933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3"/>
          <p:cNvPicPr preferRelativeResize="0"/>
          <p:nvPr/>
        </p:nvPicPr>
        <p:blipFill rotWithShape="1">
          <a:blip r:embed="rId4">
            <a:alphaModFix/>
          </a:blip>
          <a:srcRect l="19270" t="71598" r="4920"/>
          <a:stretch/>
        </p:blipFill>
        <p:spPr>
          <a:xfrm rot="10800000">
            <a:off x="-6223" y="4016424"/>
            <a:ext cx="9158323" cy="1175901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/>
          <p:nvPr/>
        </p:nvSpPr>
        <p:spPr>
          <a:xfrm>
            <a:off x="443374" y="922099"/>
            <a:ext cx="6104100" cy="276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Script" panose="030B0504020000000003" pitchFamily="66" charset="0"/>
                <a:ea typeface="Staatliches"/>
                <a:cs typeface="Staatliches"/>
                <a:sym typeface="Staatliches"/>
              </a:rPr>
              <a:t>AN TOÀN BẢO MẬT THÔNG TIN</a:t>
            </a:r>
            <a:endParaRPr sz="6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Script" panose="030B0504020000000003" pitchFamily="66" charset="0"/>
              <a:ea typeface="Staatliches"/>
              <a:cs typeface="Staatliches"/>
              <a:sym typeface="Staatliches"/>
            </a:endParaRPr>
          </a:p>
        </p:txBody>
      </p:sp>
      <p:pic>
        <p:nvPicPr>
          <p:cNvPr id="57" name="Google Shape;57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7575" y="225250"/>
            <a:ext cx="471599" cy="4715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" name="Google Shape;58;p13"/>
          <p:cNvGrpSpPr/>
          <p:nvPr/>
        </p:nvGrpSpPr>
        <p:grpSpPr>
          <a:xfrm>
            <a:off x="8321925" y="300625"/>
            <a:ext cx="544000" cy="119400"/>
            <a:chOff x="8233900" y="319500"/>
            <a:chExt cx="544000" cy="119400"/>
          </a:xfrm>
        </p:grpSpPr>
        <p:sp>
          <p:nvSpPr>
            <p:cNvPr id="59" name="Google Shape;59;p13"/>
            <p:cNvSpPr/>
            <p:nvPr/>
          </p:nvSpPr>
          <p:spPr>
            <a:xfrm>
              <a:off x="8658500" y="319500"/>
              <a:ext cx="119400" cy="1194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13"/>
            <p:cNvSpPr/>
            <p:nvPr/>
          </p:nvSpPr>
          <p:spPr>
            <a:xfrm>
              <a:off x="8446200" y="319500"/>
              <a:ext cx="119400" cy="1194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13"/>
            <p:cNvSpPr/>
            <p:nvPr/>
          </p:nvSpPr>
          <p:spPr>
            <a:xfrm>
              <a:off x="8233900" y="319500"/>
              <a:ext cx="119400" cy="1194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2" name="Google Shape;62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3218253">
            <a:off x="6575408" y="200643"/>
            <a:ext cx="2241235" cy="397341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3833199" y="4604375"/>
            <a:ext cx="14794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HÀ NỘI,2023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18"/>
          <p:cNvPicPr preferRelativeResize="0"/>
          <p:nvPr/>
        </p:nvPicPr>
        <p:blipFill rotWithShape="1">
          <a:blip r:embed="rId3">
            <a:alphaModFix/>
          </a:blip>
          <a:srcRect t="15604"/>
          <a:stretch/>
        </p:blipFill>
        <p:spPr>
          <a:xfrm>
            <a:off x="0" y="550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18"/>
          <p:cNvPicPr preferRelativeResize="0"/>
          <p:nvPr/>
        </p:nvPicPr>
        <p:blipFill rotWithShape="1">
          <a:blip r:embed="rId4">
            <a:alphaModFix/>
          </a:blip>
          <a:srcRect l="19270" t="71598" r="4920"/>
          <a:stretch/>
        </p:blipFill>
        <p:spPr>
          <a:xfrm rot="10800000">
            <a:off x="-1" y="132259"/>
            <a:ext cx="9144002" cy="5054408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18"/>
          <p:cNvSpPr txBox="1"/>
          <p:nvPr/>
        </p:nvSpPr>
        <p:spPr>
          <a:xfrm>
            <a:off x="1966600" y="2929090"/>
            <a:ext cx="3444600" cy="52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2800" dirty="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rPr>
              <a:t>Blossoming of plants</a:t>
            </a:r>
            <a:endParaRPr sz="2800" dirty="0">
              <a:solidFill>
                <a:schemeClr val="lt1"/>
              </a:solidFill>
              <a:latin typeface="Staatliches"/>
              <a:ea typeface="Staatliches"/>
              <a:cs typeface="Staatliches"/>
              <a:sym typeface="Staatliches"/>
            </a:endParaRPr>
          </a:p>
        </p:txBody>
      </p:sp>
      <p:sp>
        <p:nvSpPr>
          <p:cNvPr id="149" name="Google Shape;149;p18"/>
          <p:cNvSpPr txBox="1"/>
          <p:nvPr/>
        </p:nvSpPr>
        <p:spPr>
          <a:xfrm>
            <a:off x="4487686" y="1416347"/>
            <a:ext cx="3444600" cy="52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2800" dirty="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rPr>
              <a:t>Animal activity</a:t>
            </a:r>
            <a:endParaRPr sz="2800" dirty="0">
              <a:solidFill>
                <a:schemeClr val="lt1"/>
              </a:solidFill>
              <a:latin typeface="Staatliches"/>
              <a:ea typeface="Staatliches"/>
              <a:cs typeface="Staatliches"/>
              <a:sym typeface="Staatliches"/>
            </a:endParaRPr>
          </a:p>
        </p:txBody>
      </p:sp>
      <p:sp>
        <p:nvSpPr>
          <p:cNvPr id="151" name="Google Shape;151;p18"/>
          <p:cNvSpPr txBox="1"/>
          <p:nvPr/>
        </p:nvSpPr>
        <p:spPr>
          <a:xfrm>
            <a:off x="9441517" y="1402486"/>
            <a:ext cx="3444600" cy="7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Venus has a beautiful name and is the second planet from the Sun. It’s very hot</a:t>
            </a:r>
            <a:endParaRPr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53" name="Google Shape;153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251997" y="2377725"/>
            <a:ext cx="773700" cy="77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63625" y="2950125"/>
            <a:ext cx="773700" cy="77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18"/>
          <p:cNvPicPr preferRelativeResize="0"/>
          <p:nvPr/>
        </p:nvPicPr>
        <p:blipFill>
          <a:blip r:embed="rId6">
            <a:alphaModFix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4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-6434547">
            <a:off x="6930757" y="1994060"/>
            <a:ext cx="1613134" cy="2859877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Rectangle 14"/>
          <p:cNvSpPr/>
          <p:nvPr/>
        </p:nvSpPr>
        <p:spPr>
          <a:xfrm>
            <a:off x="633284" y="1530046"/>
            <a:ext cx="7877431" cy="3323987"/>
          </a:xfrm>
          <a:prstGeom prst="rect">
            <a:avLst/>
          </a:prstGeom>
          <a:ln w="28575">
            <a:noFill/>
          </a:ln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vi-VN" sz="2000" b="1" dirty="0">
                <a:solidFill>
                  <a:srgbClr val="FF0000"/>
                </a:solidFill>
                <a:latin typeface="Times New Roman" pitchFamily="18" charset="0"/>
                <a:ea typeface="Staatliches"/>
                <a:cs typeface="Times New Roman" pitchFamily="18" charset="0"/>
                <a:sym typeface="Staatliches"/>
              </a:rPr>
              <a:t>Những khó khăn khi thực hiện </a:t>
            </a:r>
            <a:r>
              <a:rPr lang="vi-VN" sz="2000" b="1">
                <a:solidFill>
                  <a:srgbClr val="FF0000"/>
                </a:solidFill>
                <a:latin typeface="Times New Roman" pitchFamily="18" charset="0"/>
                <a:ea typeface="Staatliches"/>
                <a:cs typeface="Times New Roman" pitchFamily="18" charset="0"/>
                <a:sym typeface="Staatliches"/>
              </a:rPr>
              <a:t>đồ </a:t>
            </a:r>
            <a:r>
              <a:rPr lang="vi-VN" sz="2000" b="1" smtClean="0">
                <a:solidFill>
                  <a:srgbClr val="FF0000"/>
                </a:solidFill>
                <a:latin typeface="Times New Roman" pitchFamily="18" charset="0"/>
                <a:ea typeface="Staatliches"/>
                <a:cs typeface="Times New Roman" pitchFamily="18" charset="0"/>
                <a:sym typeface="Staatliches"/>
              </a:rPr>
              <a:t>án</a:t>
            </a:r>
            <a:endParaRPr lang="en-US" sz="800" dirty="0" smtClean="0">
              <a:solidFill>
                <a:schemeClr val="accent6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sz="1500" dirty="0" smtClean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- </a:t>
            </a:r>
            <a:r>
              <a:rPr lang="en-US" sz="1500" dirty="0" err="1" smtClean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Kiến</a:t>
            </a:r>
            <a:r>
              <a:rPr lang="en-US" sz="1500" dirty="0" smtClean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500" dirty="0" err="1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thức</a:t>
            </a:r>
            <a:r>
              <a:rPr lang="en-US" sz="1500" dirty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500" dirty="0" err="1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còn</a:t>
            </a:r>
            <a:r>
              <a:rPr lang="en-US" sz="1500" dirty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500" dirty="0" err="1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hạn</a:t>
            </a:r>
            <a:r>
              <a:rPr lang="en-US" sz="1500" dirty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500" dirty="0" err="1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chế</a:t>
            </a:r>
            <a:r>
              <a:rPr lang="en-US" sz="1500" dirty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1500" dirty="0" err="1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thiếu</a:t>
            </a:r>
            <a:r>
              <a:rPr lang="en-US" sz="1500" dirty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500" dirty="0" err="1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nhiều</a:t>
            </a:r>
            <a:r>
              <a:rPr lang="en-US" sz="1500" dirty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500" dirty="0" err="1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thứ</a:t>
            </a:r>
            <a:r>
              <a:rPr lang="en-US" sz="1500" dirty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500" dirty="0" err="1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khi</a:t>
            </a:r>
            <a:r>
              <a:rPr lang="en-US" sz="1500" dirty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500" dirty="0" err="1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làm</a:t>
            </a:r>
            <a:r>
              <a:rPr lang="en-US" sz="1500" dirty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500" dirty="0" err="1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đồ</a:t>
            </a:r>
            <a:r>
              <a:rPr lang="en-US" sz="1500" dirty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500" dirty="0" err="1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án</a:t>
            </a:r>
            <a:r>
              <a:rPr lang="en-US" sz="1500" dirty="0" smtClean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en-US" sz="1500" dirty="0" smtClean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- </a:t>
            </a:r>
            <a:r>
              <a:rPr lang="en-US" sz="1500" dirty="0" err="1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Chưa</a:t>
            </a:r>
            <a:r>
              <a:rPr lang="en-US" sz="1500" dirty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500" dirty="0" err="1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biết</a:t>
            </a:r>
            <a:r>
              <a:rPr lang="en-US" sz="1500" dirty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500" dirty="0" err="1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cách</a:t>
            </a:r>
            <a:r>
              <a:rPr lang="en-US" sz="1500" dirty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500" dirty="0" err="1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tìm</a:t>
            </a:r>
            <a:r>
              <a:rPr lang="en-US" sz="1500" dirty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500" dirty="0" err="1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được</a:t>
            </a:r>
            <a:r>
              <a:rPr lang="en-US" sz="1500" dirty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500" dirty="0" err="1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thông</a:t>
            </a:r>
            <a:r>
              <a:rPr lang="en-US" sz="1500" dirty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tin, </a:t>
            </a:r>
            <a:r>
              <a:rPr lang="en-US" sz="1500" dirty="0" err="1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tài</a:t>
            </a:r>
            <a:r>
              <a:rPr lang="en-US" sz="1500" dirty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500" dirty="0" err="1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liệu</a:t>
            </a:r>
            <a:r>
              <a:rPr lang="en-US" sz="1500" dirty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500" dirty="0" err="1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tham</a:t>
            </a:r>
            <a:r>
              <a:rPr lang="en-US" sz="1500" dirty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500" dirty="0" err="1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khảo</a:t>
            </a:r>
            <a:r>
              <a:rPr lang="en-US" sz="1500" dirty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1500" dirty="0" err="1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kiến</a:t>
            </a:r>
            <a:r>
              <a:rPr lang="en-US" sz="1500" dirty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500" dirty="0" err="1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thức</a:t>
            </a:r>
            <a:r>
              <a:rPr lang="en-US" sz="1500" dirty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500" dirty="0" err="1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hữu</a:t>
            </a:r>
            <a:r>
              <a:rPr lang="en-US" sz="1500" dirty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500" dirty="0" err="1" smtClean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ích</a:t>
            </a:r>
            <a:r>
              <a:rPr lang="en-US" sz="1500" dirty="0" smtClean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.</a:t>
            </a:r>
            <a:endParaRPr lang="vi-VN" sz="1500" dirty="0">
              <a:solidFill>
                <a:schemeClr val="accent6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sz="1500" dirty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sz="1500" dirty="0" smtClean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→ </a:t>
            </a:r>
            <a:r>
              <a:rPr lang="en-US" sz="1500" dirty="0" err="1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mất</a:t>
            </a:r>
            <a:r>
              <a:rPr lang="en-US" sz="1500" dirty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500" dirty="0" err="1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nhiều</a:t>
            </a:r>
            <a:r>
              <a:rPr lang="en-US" sz="1500" dirty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500" dirty="0" err="1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thời</a:t>
            </a:r>
            <a:r>
              <a:rPr lang="en-US" sz="1500" dirty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500" dirty="0" err="1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gian</a:t>
            </a:r>
            <a:r>
              <a:rPr lang="en-US" sz="1500" dirty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500" dirty="0" err="1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vô</a:t>
            </a:r>
            <a:r>
              <a:rPr lang="en-US" sz="1500" dirty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500" dirty="0" err="1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ích</a:t>
            </a:r>
            <a:r>
              <a:rPr lang="en-US" sz="1500" dirty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1500" dirty="0" err="1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không</a:t>
            </a:r>
            <a:r>
              <a:rPr lang="en-US" sz="1500" dirty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500" dirty="0" err="1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được</a:t>
            </a:r>
            <a:r>
              <a:rPr lang="en-US" sz="1500" dirty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500" dirty="0" err="1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gì</a:t>
            </a:r>
            <a:r>
              <a:rPr lang="en-US" sz="1500" dirty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en-US" sz="1500" dirty="0" smtClean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- </a:t>
            </a:r>
            <a:r>
              <a:rPr lang="en-US" sz="1500" dirty="0" err="1" smtClean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Chưa</a:t>
            </a:r>
            <a:r>
              <a:rPr lang="en-US" sz="1500" dirty="0" smtClean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500" dirty="0" err="1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biết</a:t>
            </a:r>
            <a:r>
              <a:rPr lang="en-US" sz="1500" dirty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500" dirty="0" err="1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cách</a:t>
            </a:r>
            <a:r>
              <a:rPr lang="en-US" sz="1500" dirty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500" dirty="0" err="1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làm</a:t>
            </a:r>
            <a:r>
              <a:rPr lang="en-US" sz="1500" dirty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500" dirty="0" err="1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một</a:t>
            </a:r>
            <a:r>
              <a:rPr lang="en-US" sz="1500" dirty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500" dirty="0" err="1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đồ</a:t>
            </a:r>
            <a:r>
              <a:rPr lang="en-US" sz="1500" dirty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500" dirty="0" err="1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án</a:t>
            </a:r>
            <a:r>
              <a:rPr lang="en-US" sz="1500" dirty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1500" dirty="0" err="1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không</a:t>
            </a:r>
            <a:r>
              <a:rPr lang="en-US" sz="1500" dirty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500" dirty="0" err="1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biết</a:t>
            </a:r>
            <a:r>
              <a:rPr lang="en-US" sz="1500" dirty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500" dirty="0" err="1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phải</a:t>
            </a:r>
            <a:r>
              <a:rPr lang="en-US" sz="1500" dirty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500" dirty="0" err="1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bắt</a:t>
            </a:r>
            <a:r>
              <a:rPr lang="en-US" sz="1500" dirty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500" dirty="0" err="1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đầu</a:t>
            </a:r>
            <a:r>
              <a:rPr lang="en-US" sz="1500" dirty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500" dirty="0" err="1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từ</a:t>
            </a:r>
            <a:r>
              <a:rPr lang="en-US" sz="1500" dirty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500" dirty="0" err="1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đâu</a:t>
            </a:r>
            <a:r>
              <a:rPr lang="en-US" sz="1500" dirty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1500" dirty="0" err="1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không</a:t>
            </a:r>
            <a:r>
              <a:rPr lang="en-US" sz="1500" dirty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endParaRPr lang="en-US" sz="1500" dirty="0" smtClean="0">
              <a:solidFill>
                <a:schemeClr val="accent6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sz="1500" dirty="0" smtClean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sz="1500" dirty="0" err="1" smtClean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định</a:t>
            </a:r>
            <a:r>
              <a:rPr lang="en-US" sz="1500" dirty="0" smtClean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500" dirty="0" err="1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hướng</a:t>
            </a:r>
            <a:r>
              <a:rPr lang="en-US" sz="1500" dirty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500" dirty="0" err="1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được</a:t>
            </a:r>
            <a:r>
              <a:rPr lang="en-US" sz="1500" dirty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500" dirty="0" err="1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lối</a:t>
            </a:r>
            <a:r>
              <a:rPr lang="en-US" sz="1500" dirty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500" dirty="0" err="1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đi</a:t>
            </a:r>
            <a:r>
              <a:rPr lang="en-US" sz="1500" dirty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en-US" sz="1500" dirty="0" smtClean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- </a:t>
            </a:r>
            <a:r>
              <a:rPr lang="en-US" sz="1500" dirty="0" err="1" smtClean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Khối</a:t>
            </a:r>
            <a:r>
              <a:rPr lang="en-US" sz="1500" dirty="0" smtClean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500" dirty="0" err="1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lượng</a:t>
            </a:r>
            <a:r>
              <a:rPr lang="en-US" sz="1500" dirty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500" dirty="0" err="1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công</a:t>
            </a:r>
            <a:r>
              <a:rPr lang="en-US" sz="1500" dirty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500" dirty="0" err="1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việc</a:t>
            </a:r>
            <a:r>
              <a:rPr lang="en-US" sz="1500" dirty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500" dirty="0" err="1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khá</a:t>
            </a:r>
            <a:r>
              <a:rPr lang="en-US" sz="1500" dirty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500" dirty="0" err="1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nhiều</a:t>
            </a:r>
            <a:r>
              <a:rPr lang="en-US" sz="1500" dirty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1500" dirty="0" err="1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nhóm</a:t>
            </a:r>
            <a:r>
              <a:rPr lang="en-US" sz="1500" dirty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500" dirty="0" err="1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ít</a:t>
            </a:r>
            <a:r>
              <a:rPr lang="en-US" sz="1500" dirty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500" dirty="0" err="1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người</a:t>
            </a:r>
            <a:r>
              <a:rPr lang="en-US" sz="1500" dirty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1500" dirty="0" err="1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chưa</a:t>
            </a:r>
            <a:r>
              <a:rPr lang="en-US" sz="1500" dirty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500" dirty="0" err="1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biết</a:t>
            </a:r>
            <a:r>
              <a:rPr lang="en-US" sz="1500" dirty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500" dirty="0" err="1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cách</a:t>
            </a:r>
            <a:r>
              <a:rPr lang="en-US" sz="1500" dirty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500" dirty="0" err="1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xử</a:t>
            </a:r>
            <a:r>
              <a:rPr lang="en-US" sz="1500" dirty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500" dirty="0" err="1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lí</a:t>
            </a:r>
            <a:r>
              <a:rPr lang="en-US" sz="1500" dirty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endParaRPr lang="en-US" sz="1500" dirty="0" smtClean="0">
              <a:solidFill>
                <a:schemeClr val="accent6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sz="1500" dirty="0" smtClean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sz="1500" dirty="0" err="1" smtClean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phân</a:t>
            </a:r>
            <a:r>
              <a:rPr lang="en-US" sz="1500" dirty="0" smtClean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500" dirty="0" err="1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bổ</a:t>
            </a:r>
            <a:r>
              <a:rPr lang="en-US" sz="1500" dirty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500" dirty="0" err="1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phù</a:t>
            </a:r>
            <a:r>
              <a:rPr lang="en-US" sz="1500" dirty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500" dirty="0" err="1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hợp</a:t>
            </a:r>
            <a:r>
              <a:rPr lang="en-US" sz="1500" dirty="0" smtClean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.</a:t>
            </a:r>
            <a:endParaRPr lang="en-US" sz="1500" dirty="0">
              <a:solidFill>
                <a:schemeClr val="accent6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sz="1500" dirty="0" smtClean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- </a:t>
            </a:r>
            <a:r>
              <a:rPr lang="en-US" sz="1500" dirty="0" err="1" smtClean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Gặp</a:t>
            </a:r>
            <a:r>
              <a:rPr lang="en-US" sz="1500" dirty="0" smtClean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500" dirty="0" err="1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khó</a:t>
            </a:r>
            <a:r>
              <a:rPr lang="en-US" sz="1500" dirty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500" dirty="0" err="1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khăn</a:t>
            </a:r>
            <a:r>
              <a:rPr lang="en-US" sz="1500" dirty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500" dirty="0" err="1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khi</a:t>
            </a:r>
            <a:r>
              <a:rPr lang="en-US" sz="1500" dirty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500" dirty="0" err="1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viết</a:t>
            </a:r>
            <a:r>
              <a:rPr lang="en-US" sz="1500" dirty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code, </a:t>
            </a:r>
            <a:r>
              <a:rPr lang="en-US" sz="1500" dirty="0" err="1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bị</a:t>
            </a:r>
            <a:r>
              <a:rPr lang="en-US" sz="1500" dirty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500" dirty="0" err="1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nhiều</a:t>
            </a:r>
            <a:r>
              <a:rPr lang="en-US" sz="1500" dirty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500" dirty="0" err="1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lỗi</a:t>
            </a:r>
            <a:r>
              <a:rPr lang="en-US" sz="1500" dirty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500" dirty="0" err="1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phải</a:t>
            </a:r>
            <a:r>
              <a:rPr lang="en-US" sz="1500" dirty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500" dirty="0" err="1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sửa</a:t>
            </a:r>
            <a:r>
              <a:rPr lang="en-US" sz="1500" dirty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500" dirty="0" err="1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đi</a:t>
            </a:r>
            <a:r>
              <a:rPr lang="en-US" sz="1500" dirty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500" dirty="0" err="1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sửa</a:t>
            </a:r>
            <a:r>
              <a:rPr lang="en-US" sz="1500" dirty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500" dirty="0" err="1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lại</a:t>
            </a:r>
            <a:r>
              <a:rPr lang="en-US" sz="1500" dirty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500" dirty="0" err="1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nhiều</a:t>
            </a:r>
            <a:r>
              <a:rPr lang="en-US" sz="1500" dirty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500" dirty="0" err="1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lần</a:t>
            </a:r>
            <a:r>
              <a:rPr lang="en-US" sz="1500" dirty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500" dirty="0" err="1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nhưng</a:t>
            </a:r>
            <a:r>
              <a:rPr lang="en-US" sz="1500" dirty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500" dirty="0" err="1" smtClean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vẫn</a:t>
            </a:r>
            <a:r>
              <a:rPr lang="en-US" sz="1500" dirty="0" smtClean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500" dirty="0" err="1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không</a:t>
            </a:r>
            <a:r>
              <a:rPr lang="en-US" sz="1500" dirty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500" dirty="0" err="1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chạy</a:t>
            </a:r>
            <a:r>
              <a:rPr lang="en-US" sz="1500" dirty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500" dirty="0" err="1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được</a:t>
            </a:r>
            <a:r>
              <a:rPr lang="en-US" sz="1500" dirty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.</a:t>
            </a:r>
            <a:endParaRPr lang="vi-VN" sz="1500" dirty="0">
              <a:solidFill>
                <a:schemeClr val="accent6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0452011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18"/>
          <p:cNvPicPr preferRelativeResize="0"/>
          <p:nvPr/>
        </p:nvPicPr>
        <p:blipFill rotWithShape="1">
          <a:blip r:embed="rId3">
            <a:alphaModFix/>
          </a:blip>
          <a:srcRect t="15604"/>
          <a:stretch/>
        </p:blipFill>
        <p:spPr>
          <a:xfrm>
            <a:off x="0" y="550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18"/>
          <p:cNvPicPr preferRelativeResize="0"/>
          <p:nvPr/>
        </p:nvPicPr>
        <p:blipFill rotWithShape="1">
          <a:blip r:embed="rId4">
            <a:alphaModFix/>
          </a:blip>
          <a:srcRect l="19270" t="71598" r="4920"/>
          <a:stretch/>
        </p:blipFill>
        <p:spPr>
          <a:xfrm rot="10800000">
            <a:off x="-1" y="99602"/>
            <a:ext cx="9144001" cy="5054408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8"/>
          <p:cNvSpPr txBox="1"/>
          <p:nvPr/>
        </p:nvSpPr>
        <p:spPr>
          <a:xfrm>
            <a:off x="1966600" y="99602"/>
            <a:ext cx="5120000" cy="707222"/>
          </a:xfrm>
          <a:prstGeom prst="rect">
            <a:avLst/>
          </a:prstGeom>
          <a:ln w="12700">
            <a:solidFill>
              <a:srgbClr val="FFFF0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smtClean="0">
                <a:solidFill>
                  <a:schemeClr val="lt1"/>
                </a:solidFill>
                <a:latin typeface="Times New Roman" pitchFamily="18" charset="0"/>
                <a:ea typeface="Staatliches"/>
                <a:cs typeface="Times New Roman" pitchFamily="18" charset="0"/>
                <a:sym typeface="Staatliches"/>
              </a:rPr>
              <a:t>DEMO</a:t>
            </a:r>
            <a:endParaRPr sz="3600" dirty="0">
              <a:solidFill>
                <a:schemeClr val="accent6">
                  <a:lumMod val="50000"/>
                </a:schemeClr>
              </a:solidFill>
              <a:latin typeface="Times New Roman" pitchFamily="18" charset="0"/>
              <a:ea typeface="Staatliches"/>
              <a:cs typeface="Times New Roman" pitchFamily="18" charset="0"/>
              <a:sym typeface="Staatliches"/>
            </a:endParaRPr>
          </a:p>
        </p:txBody>
      </p:sp>
      <p:sp>
        <p:nvSpPr>
          <p:cNvPr id="149" name="Google Shape;149;p18"/>
          <p:cNvSpPr txBox="1"/>
          <p:nvPr/>
        </p:nvSpPr>
        <p:spPr>
          <a:xfrm>
            <a:off x="4487686" y="1416347"/>
            <a:ext cx="3444600" cy="52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2800" dirty="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rPr>
              <a:t>Animal activity</a:t>
            </a:r>
            <a:endParaRPr sz="2800" dirty="0">
              <a:solidFill>
                <a:schemeClr val="lt1"/>
              </a:solidFill>
              <a:latin typeface="Staatliches"/>
              <a:ea typeface="Staatliches"/>
              <a:cs typeface="Staatliches"/>
              <a:sym typeface="Staatliches"/>
            </a:endParaRPr>
          </a:p>
        </p:txBody>
      </p:sp>
      <p:sp>
        <p:nvSpPr>
          <p:cNvPr id="150" name="Google Shape;150;p18"/>
          <p:cNvSpPr txBox="1"/>
          <p:nvPr/>
        </p:nvSpPr>
        <p:spPr>
          <a:xfrm>
            <a:off x="421580" y="1760205"/>
            <a:ext cx="3444600" cy="7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 smtClean="0">
                <a:solidFill>
                  <a:schemeClr val="accent6">
                    <a:lumMod val="50000"/>
                  </a:schemeClr>
                </a:solidFill>
                <a:latin typeface="Lato"/>
                <a:ea typeface="Lato"/>
                <a:cs typeface="Lato"/>
                <a:sym typeface="Lato"/>
              </a:rPr>
              <a:t>Tạo được form đăng nhập với tài khoản và mật khẩu có sẵn.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dirty="0">
              <a:solidFill>
                <a:schemeClr val="accent6">
                  <a:lumMod val="50000"/>
                </a:schemeClr>
              </a:solidFill>
              <a:latin typeface="Lato"/>
              <a:ea typeface="Lato"/>
              <a:cs typeface="Lato"/>
              <a:sym typeface="Lato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dirty="0" smtClean="0">
              <a:solidFill>
                <a:schemeClr val="accent6">
                  <a:lumMod val="50000"/>
                </a:schemeClr>
              </a:solidFill>
              <a:latin typeface="Lato"/>
              <a:ea typeface="Lato"/>
              <a:cs typeface="Lato"/>
              <a:sym typeface="Lato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dirty="0" smtClean="0">
              <a:solidFill>
                <a:schemeClr val="accent6">
                  <a:lumMod val="50000"/>
                </a:schemeClr>
              </a:solidFill>
              <a:latin typeface="Lato"/>
              <a:ea typeface="Lato"/>
              <a:cs typeface="Lato"/>
              <a:sym typeface="Lato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dirty="0">
              <a:solidFill>
                <a:schemeClr val="accent6">
                  <a:lumMod val="50000"/>
                </a:schemeClr>
              </a:solidFill>
              <a:latin typeface="Lato"/>
              <a:ea typeface="Lato"/>
              <a:cs typeface="Lato"/>
              <a:sym typeface="Lato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dirty="0" smtClean="0">
              <a:solidFill>
                <a:schemeClr val="accent6">
                  <a:lumMod val="50000"/>
                </a:schemeClr>
              </a:solidFill>
              <a:latin typeface="Lato"/>
              <a:ea typeface="Lato"/>
              <a:cs typeface="Lato"/>
              <a:sym typeface="Lato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dirty="0">
              <a:solidFill>
                <a:schemeClr val="accent6">
                  <a:lumMod val="50000"/>
                </a:schemeClr>
              </a:solidFill>
              <a:latin typeface="Lato"/>
              <a:ea typeface="Lato"/>
              <a:cs typeface="Lato"/>
              <a:sym typeface="Lato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-US" dirty="0" smtClean="0">
              <a:solidFill>
                <a:schemeClr val="accent6">
                  <a:lumMod val="50000"/>
                </a:schemeClr>
              </a:solidFill>
              <a:latin typeface="Lato"/>
              <a:ea typeface="Lato"/>
              <a:cs typeface="Lato"/>
              <a:sym typeface="Lato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 smtClean="0">
                <a:solidFill>
                  <a:schemeClr val="accent6">
                    <a:lumMod val="50000"/>
                  </a:schemeClr>
                </a:solidFill>
                <a:latin typeface="Lato"/>
                <a:ea typeface="Lato"/>
                <a:cs typeface="Lato"/>
                <a:sym typeface="Lato"/>
              </a:rPr>
              <a:t>Tạo được  form TableManerger</a:t>
            </a:r>
            <a:endParaRPr lang="en-US" dirty="0">
              <a:solidFill>
                <a:schemeClr val="accent6">
                  <a:lumMod val="50000"/>
                </a:schemeClr>
              </a:solidFill>
              <a:latin typeface="Lato"/>
              <a:ea typeface="Lato"/>
              <a:cs typeface="Lato"/>
              <a:sym typeface="Lato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dirty="0" smtClean="0">
              <a:solidFill>
                <a:schemeClr val="accent6">
                  <a:lumMod val="50000"/>
                </a:schemeClr>
              </a:solidFill>
              <a:latin typeface="Lato"/>
              <a:ea typeface="Lato"/>
              <a:cs typeface="Lato"/>
              <a:sym typeface="Lato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dirty="0" smtClean="0">
              <a:solidFill>
                <a:schemeClr val="accent6">
                  <a:lumMod val="50000"/>
                </a:schemeClr>
              </a:solidFill>
              <a:latin typeface="Lato"/>
              <a:ea typeface="Lato"/>
              <a:cs typeface="Lato"/>
              <a:sym typeface="Lato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dirty="0">
              <a:solidFill>
                <a:schemeClr val="accent6">
                  <a:lumMod val="50000"/>
                </a:schemeClr>
              </a:solidFill>
              <a:latin typeface="Lato"/>
              <a:ea typeface="Lato"/>
              <a:cs typeface="Lato"/>
              <a:sym typeface="Lato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dirty="0" smtClean="0">
              <a:solidFill>
                <a:schemeClr val="accent6">
                  <a:lumMod val="50000"/>
                </a:schemeClr>
              </a:solidFill>
              <a:latin typeface="Lato"/>
              <a:ea typeface="Lato"/>
              <a:cs typeface="Lato"/>
              <a:sym typeface="Lato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dirty="0">
              <a:solidFill>
                <a:schemeClr val="accent6">
                  <a:lumMod val="50000"/>
                </a:schemeClr>
              </a:solidFill>
              <a:latin typeface="Lato"/>
              <a:ea typeface="Lato"/>
              <a:cs typeface="Lato"/>
              <a:sym typeface="Lato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dirty="0">
              <a:solidFill>
                <a:schemeClr val="accent6">
                  <a:lumMod val="50000"/>
                </a:schemeClr>
              </a:solidFill>
              <a:latin typeface="Lato"/>
              <a:ea typeface="Lato"/>
              <a:cs typeface="Lato"/>
              <a:sym typeface="Lato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dirty="0" smtClean="0">
              <a:solidFill>
                <a:schemeClr val="accent6">
                  <a:lumMod val="50000"/>
                </a:schemeClr>
              </a:solidFill>
              <a:latin typeface="Lato"/>
              <a:ea typeface="Lato"/>
              <a:cs typeface="Lato"/>
              <a:sym typeface="Lato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dirty="0">
              <a:solidFill>
                <a:schemeClr val="accent6">
                  <a:lumMod val="50000"/>
                </a:schemeClr>
              </a:solidFill>
              <a:latin typeface="Lato"/>
              <a:ea typeface="Lato"/>
              <a:cs typeface="Lato"/>
              <a:sym typeface="Lato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dirty="0" smtClean="0">
              <a:solidFill>
                <a:schemeClr val="accent6">
                  <a:lumMod val="50000"/>
                </a:schemeClr>
              </a:solidFill>
              <a:latin typeface="Lato"/>
              <a:ea typeface="Lato"/>
              <a:cs typeface="Lato"/>
              <a:sym typeface="Lato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dirty="0">
              <a:solidFill>
                <a:schemeClr val="accent6">
                  <a:lumMod val="50000"/>
                </a:schemeClr>
              </a:solidFill>
              <a:latin typeface="Lato"/>
              <a:ea typeface="Lato"/>
              <a:cs typeface="Lato"/>
              <a:sym typeface="Lato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dirty="0" smtClean="0">
              <a:solidFill>
                <a:schemeClr val="accent6">
                  <a:lumMod val="50000"/>
                </a:schemeClr>
              </a:solidFill>
              <a:latin typeface="Lato"/>
              <a:ea typeface="Lato"/>
              <a:cs typeface="Lato"/>
              <a:sym typeface="Lato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dirty="0">
              <a:solidFill>
                <a:schemeClr val="accent6">
                  <a:lumMod val="50000"/>
                </a:schemeClr>
              </a:solidFill>
              <a:latin typeface="Lato"/>
              <a:ea typeface="Lato"/>
              <a:cs typeface="Lato"/>
              <a:sym typeface="Lato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dirty="0">
              <a:solidFill>
                <a:schemeClr val="accent6">
                  <a:lumMod val="50000"/>
                </a:schemeClr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1" name="Google Shape;151;p18"/>
          <p:cNvSpPr txBox="1"/>
          <p:nvPr/>
        </p:nvSpPr>
        <p:spPr>
          <a:xfrm>
            <a:off x="9441517" y="1402486"/>
            <a:ext cx="3444600" cy="7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Venus has a beautiful name and is the second planet from the Sun. It’s very hot</a:t>
            </a:r>
            <a:endParaRPr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53" name="Google Shape;153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251997" y="2377725"/>
            <a:ext cx="773700" cy="77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63625" y="2950125"/>
            <a:ext cx="773700" cy="77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6434547">
            <a:off x="7761814" y="-27452"/>
            <a:ext cx="1613134" cy="2859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/>
          <p:nvPr/>
        </p:nvPicPr>
        <p:blipFill>
          <a:blip r:embed="rId7"/>
          <a:stretch>
            <a:fillRect/>
          </a:stretch>
        </p:blipFill>
        <p:spPr>
          <a:xfrm>
            <a:off x="4214373" y="1275029"/>
            <a:ext cx="4135028" cy="1554199"/>
          </a:xfrm>
          <a:prstGeom prst="rect">
            <a:avLst/>
          </a:prstGeom>
        </p:spPr>
      </p:pic>
      <p:pic>
        <p:nvPicPr>
          <p:cNvPr id="13" name="Picture 12"/>
          <p:cNvPicPr/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72" b="24767"/>
          <a:stretch/>
        </p:blipFill>
        <p:spPr bwMode="auto">
          <a:xfrm>
            <a:off x="4200154" y="2829229"/>
            <a:ext cx="4149248" cy="190103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610448187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18"/>
          <p:cNvPicPr preferRelativeResize="0"/>
          <p:nvPr/>
        </p:nvPicPr>
        <p:blipFill rotWithShape="1">
          <a:blip r:embed="rId3">
            <a:alphaModFix/>
          </a:blip>
          <a:srcRect t="15604"/>
          <a:stretch/>
        </p:blipFill>
        <p:spPr>
          <a:xfrm>
            <a:off x="0" y="550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18"/>
          <p:cNvPicPr preferRelativeResize="0"/>
          <p:nvPr/>
        </p:nvPicPr>
        <p:blipFill rotWithShape="1">
          <a:blip r:embed="rId4">
            <a:alphaModFix/>
          </a:blip>
          <a:srcRect l="19270" t="71598" r="4920"/>
          <a:stretch/>
        </p:blipFill>
        <p:spPr>
          <a:xfrm rot="10800000">
            <a:off x="-424233" y="132259"/>
            <a:ext cx="9568235" cy="5054408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18"/>
          <p:cNvSpPr txBox="1"/>
          <p:nvPr/>
        </p:nvSpPr>
        <p:spPr>
          <a:xfrm>
            <a:off x="1966600" y="2929090"/>
            <a:ext cx="3444600" cy="52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2800" dirty="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rPr>
              <a:t>Blossoming of plants</a:t>
            </a:r>
            <a:endParaRPr sz="2800" dirty="0">
              <a:solidFill>
                <a:schemeClr val="lt1"/>
              </a:solidFill>
              <a:latin typeface="Staatliches"/>
              <a:ea typeface="Staatliches"/>
              <a:cs typeface="Staatliches"/>
              <a:sym typeface="Staatliches"/>
            </a:endParaRPr>
          </a:p>
        </p:txBody>
      </p:sp>
      <p:sp>
        <p:nvSpPr>
          <p:cNvPr id="149" name="Google Shape;149;p18"/>
          <p:cNvSpPr txBox="1"/>
          <p:nvPr/>
        </p:nvSpPr>
        <p:spPr>
          <a:xfrm>
            <a:off x="4487686" y="1416347"/>
            <a:ext cx="3444600" cy="52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2800" dirty="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rPr>
              <a:t>Animal activity</a:t>
            </a:r>
            <a:endParaRPr sz="2800" dirty="0">
              <a:solidFill>
                <a:schemeClr val="lt1"/>
              </a:solidFill>
              <a:latin typeface="Staatliches"/>
              <a:ea typeface="Staatliches"/>
              <a:cs typeface="Staatliches"/>
              <a:sym typeface="Staatliches"/>
            </a:endParaRPr>
          </a:p>
        </p:txBody>
      </p:sp>
      <p:sp>
        <p:nvSpPr>
          <p:cNvPr id="150" name="Google Shape;150;p18"/>
          <p:cNvSpPr txBox="1"/>
          <p:nvPr/>
        </p:nvSpPr>
        <p:spPr>
          <a:xfrm>
            <a:off x="494855" y="-145089"/>
            <a:ext cx="3444600" cy="7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sz="1800" dirty="0">
              <a:solidFill>
                <a:schemeClr val="accent6">
                  <a:lumMod val="50000"/>
                </a:schemeClr>
              </a:solidFill>
              <a:latin typeface="Lato"/>
              <a:ea typeface="Lato"/>
              <a:cs typeface="Lato"/>
              <a:sym typeface="Lato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sz="1800" dirty="0" smtClean="0">
              <a:solidFill>
                <a:schemeClr val="accent6">
                  <a:lumMod val="50000"/>
                </a:schemeClr>
              </a:solidFill>
              <a:latin typeface="Lato"/>
              <a:ea typeface="Lato"/>
              <a:cs typeface="Lato"/>
              <a:sym typeface="Lato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sz="1800" dirty="0" smtClean="0">
              <a:solidFill>
                <a:schemeClr val="accent6">
                  <a:lumMod val="50000"/>
                </a:schemeClr>
              </a:solidFill>
              <a:latin typeface="Lato"/>
              <a:ea typeface="Lato"/>
              <a:cs typeface="Lato"/>
              <a:sym typeface="Lato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sz="1800" dirty="0" smtClean="0">
              <a:solidFill>
                <a:schemeClr val="accent6">
                  <a:lumMod val="50000"/>
                </a:schemeClr>
              </a:solidFill>
              <a:latin typeface="Lato"/>
              <a:ea typeface="Lato"/>
              <a:cs typeface="Lato"/>
              <a:sym typeface="Lato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sz="1800" dirty="0" smtClean="0">
              <a:solidFill>
                <a:schemeClr val="accent6">
                  <a:lumMod val="50000"/>
                </a:schemeClr>
              </a:solidFill>
              <a:latin typeface="Lato"/>
              <a:ea typeface="Lato"/>
              <a:cs typeface="Lato"/>
              <a:sym typeface="Lato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sz="1800" dirty="0">
              <a:solidFill>
                <a:schemeClr val="accent6">
                  <a:lumMod val="50000"/>
                </a:schemeClr>
              </a:solidFill>
              <a:latin typeface="Lato"/>
              <a:ea typeface="Lato"/>
              <a:cs typeface="Lato"/>
              <a:sym typeface="Lato"/>
            </a:endParaRPr>
          </a:p>
          <a:p>
            <a:pPr marL="285750" lvl="0" indent="-285750">
              <a:buFontTx/>
              <a:buChar char="-"/>
            </a:pPr>
            <a:r>
              <a:rPr lang="en-US" sz="1800" dirty="0">
                <a:solidFill>
                  <a:schemeClr val="accent6">
                    <a:lumMod val="50000"/>
                  </a:schemeClr>
                </a:solidFill>
                <a:latin typeface="Lato" charset="0"/>
                <a:cs typeface="Times New Roman" pitchFamily="18" charset="0"/>
              </a:rPr>
              <a:t>Tạo </a:t>
            </a:r>
            <a:r>
              <a:rPr lang="en-US" sz="1800" dirty="0" smtClean="0">
                <a:solidFill>
                  <a:schemeClr val="accent6">
                    <a:lumMod val="50000"/>
                  </a:schemeClr>
                </a:solidFill>
                <a:latin typeface="Lato" charset="0"/>
                <a:cs typeface="Times New Roman" pitchFamily="18" charset="0"/>
              </a:rPr>
              <a:t>được </a:t>
            </a:r>
            <a:r>
              <a:rPr lang="en-US" sz="1800" dirty="0">
                <a:solidFill>
                  <a:schemeClr val="accent6">
                    <a:lumMod val="50000"/>
                  </a:schemeClr>
                </a:solidFill>
                <a:latin typeface="Lato" charset="0"/>
                <a:cs typeface="Times New Roman" pitchFamily="18" charset="0"/>
              </a:rPr>
              <a:t>form Thông tin đăng </a:t>
            </a:r>
            <a:r>
              <a:rPr lang="en-US" sz="1800" dirty="0" smtClean="0">
                <a:solidFill>
                  <a:schemeClr val="accent6">
                    <a:lumMod val="50000"/>
                  </a:schemeClr>
                </a:solidFill>
                <a:latin typeface="Lato" charset="0"/>
                <a:cs typeface="Times New Roman" pitchFamily="18" charset="0"/>
              </a:rPr>
              <a:t>nhập</a:t>
            </a:r>
          </a:p>
          <a:p>
            <a:pPr lvl="0"/>
            <a:r>
              <a:rPr lang="en-US" sz="1800" dirty="0" smtClean="0">
                <a:solidFill>
                  <a:schemeClr val="accent6">
                    <a:lumMod val="50000"/>
                  </a:schemeClr>
                </a:solidFill>
                <a:latin typeface="Lato" charset="0"/>
                <a:ea typeface="Lato"/>
                <a:cs typeface="Times New Roman" pitchFamily="18" charset="0"/>
                <a:sym typeface="Lato"/>
              </a:rPr>
              <a:t>                    (thay đổi mật khẩu)</a:t>
            </a:r>
            <a:endParaRPr lang="en-US" sz="1800" dirty="0" smtClean="0">
              <a:solidFill>
                <a:schemeClr val="accent6">
                  <a:lumMod val="50000"/>
                </a:schemeClr>
              </a:solidFill>
              <a:latin typeface="Lato" charset="0"/>
              <a:ea typeface="Lato"/>
              <a:cs typeface="Lato"/>
              <a:sym typeface="Lato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accent6">
                  <a:lumMod val="50000"/>
                </a:schemeClr>
              </a:solidFill>
              <a:latin typeface="Lato"/>
              <a:ea typeface="Lato"/>
              <a:cs typeface="Lato"/>
              <a:sym typeface="Lato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sz="1800" dirty="0">
              <a:solidFill>
                <a:schemeClr val="accent6">
                  <a:lumMod val="50000"/>
                </a:schemeClr>
              </a:solidFill>
              <a:latin typeface="Lato"/>
              <a:ea typeface="Lato"/>
              <a:cs typeface="Lato"/>
              <a:sym typeface="Lato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1800" dirty="0" smtClean="0">
                <a:solidFill>
                  <a:schemeClr val="accent6">
                    <a:lumMod val="50000"/>
                  </a:schemeClr>
                </a:solidFill>
                <a:latin typeface="Lato"/>
                <a:ea typeface="Lato"/>
                <a:cs typeface="Lato"/>
                <a:sym typeface="Lato"/>
              </a:rPr>
              <a:t>Tạo được form mã hóa, giải mã video.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-US" sz="2000" dirty="0" smtClean="0">
              <a:solidFill>
                <a:schemeClr val="accent6">
                  <a:lumMod val="50000"/>
                </a:schemeClr>
              </a:solidFill>
              <a:latin typeface="Lato"/>
              <a:ea typeface="Lato"/>
              <a:cs typeface="Lato"/>
              <a:sym typeface="Lato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sz="1800" dirty="0" smtClean="0">
              <a:solidFill>
                <a:schemeClr val="accent6">
                  <a:lumMod val="50000"/>
                </a:schemeClr>
              </a:solidFill>
              <a:latin typeface="Lato"/>
              <a:ea typeface="Lato"/>
              <a:cs typeface="Lato"/>
              <a:sym typeface="Lato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-US" sz="1800" dirty="0" smtClean="0">
              <a:solidFill>
                <a:schemeClr val="accent6">
                  <a:lumMod val="50000"/>
                </a:schemeClr>
              </a:solidFill>
              <a:latin typeface="Lato"/>
              <a:ea typeface="Lato"/>
              <a:cs typeface="Lato"/>
              <a:sym typeface="Lato"/>
            </a:endParaRPr>
          </a:p>
          <a:p>
            <a:pPr marL="285750" lvl="0" indent="-285750">
              <a:buFontTx/>
              <a:buChar char="-"/>
            </a:pPr>
            <a:r>
              <a:rPr lang="vi-VN" sz="1800" dirty="0">
                <a:solidFill>
                  <a:schemeClr val="accent6">
                    <a:lumMod val="50000"/>
                  </a:schemeClr>
                </a:solidFill>
                <a:latin typeface="Lato"/>
                <a:ea typeface="Lato"/>
                <a:cs typeface="Lato"/>
                <a:sym typeface="Lato"/>
              </a:rPr>
              <a:t>Lưu file mã hóa và giải mã vào </a:t>
            </a:r>
            <a:r>
              <a:rPr lang="vi-VN" sz="1800" dirty="0" smtClean="0">
                <a:solidFill>
                  <a:schemeClr val="accent6">
                    <a:lumMod val="50000"/>
                  </a:schemeClr>
                </a:solidFill>
                <a:latin typeface="Lato"/>
                <a:ea typeface="Lato"/>
                <a:cs typeface="Lato"/>
                <a:sym typeface="Lato"/>
              </a:rPr>
              <a:t>tệp</a:t>
            </a:r>
            <a:endParaRPr lang="en-US" sz="1800" dirty="0">
              <a:solidFill>
                <a:schemeClr val="accent6">
                  <a:lumMod val="50000"/>
                </a:schemeClr>
              </a:solidFill>
              <a:latin typeface="Lato"/>
              <a:ea typeface="Lato"/>
              <a:cs typeface="Lato"/>
              <a:sym typeface="Lato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sz="1800" dirty="0" smtClean="0">
              <a:solidFill>
                <a:schemeClr val="accent6">
                  <a:lumMod val="50000"/>
                </a:schemeClr>
              </a:solidFill>
              <a:latin typeface="Lato"/>
              <a:ea typeface="Lato"/>
              <a:cs typeface="Lato"/>
              <a:sym typeface="Lato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sz="1800" dirty="0">
              <a:solidFill>
                <a:schemeClr val="accent6">
                  <a:lumMod val="50000"/>
                </a:schemeClr>
              </a:solidFill>
              <a:latin typeface="Lato"/>
              <a:ea typeface="Lato"/>
              <a:cs typeface="Lato"/>
              <a:sym typeface="Lato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sz="1800" dirty="0" smtClean="0">
              <a:solidFill>
                <a:schemeClr val="accent6">
                  <a:lumMod val="50000"/>
                </a:schemeClr>
              </a:solidFill>
              <a:latin typeface="Lato"/>
              <a:ea typeface="Lato"/>
              <a:cs typeface="Lato"/>
              <a:sym typeface="Lato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sz="1800" dirty="0">
              <a:solidFill>
                <a:schemeClr val="accent6">
                  <a:lumMod val="50000"/>
                </a:schemeClr>
              </a:solidFill>
              <a:latin typeface="Lato"/>
              <a:ea typeface="Lato"/>
              <a:cs typeface="Lato"/>
              <a:sym typeface="Lato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sz="1800" dirty="0">
              <a:solidFill>
                <a:schemeClr val="accent6">
                  <a:lumMod val="50000"/>
                </a:schemeClr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1" name="Google Shape;151;p18"/>
          <p:cNvSpPr txBox="1"/>
          <p:nvPr/>
        </p:nvSpPr>
        <p:spPr>
          <a:xfrm>
            <a:off x="9441517" y="1402486"/>
            <a:ext cx="3444600" cy="7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Venus has a beautiful name and is the second planet from the Sun. It’s very hot</a:t>
            </a:r>
            <a:endParaRPr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53" name="Google Shape;153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251997" y="2377725"/>
            <a:ext cx="773700" cy="77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63625" y="2950125"/>
            <a:ext cx="773700" cy="77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6434547">
            <a:off x="7761814" y="-27452"/>
            <a:ext cx="1613134" cy="2859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9884" y="541253"/>
            <a:ext cx="3572402" cy="1667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9884" y="2208628"/>
            <a:ext cx="3586452" cy="15151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9884" y="3723825"/>
            <a:ext cx="3586452" cy="14628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7169365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0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18"/>
          <p:cNvPicPr preferRelativeResize="0"/>
          <p:nvPr/>
        </p:nvPicPr>
        <p:blipFill rotWithShape="1">
          <a:blip r:embed="rId3">
            <a:alphaModFix/>
          </a:blip>
          <a:srcRect t="15604"/>
          <a:stretch/>
        </p:blipFill>
        <p:spPr>
          <a:xfrm>
            <a:off x="0" y="550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18"/>
          <p:cNvPicPr preferRelativeResize="0"/>
          <p:nvPr/>
        </p:nvPicPr>
        <p:blipFill rotWithShape="1">
          <a:blip r:embed="rId4">
            <a:alphaModFix/>
          </a:blip>
          <a:srcRect l="19270" t="71598" r="4920"/>
          <a:stretch/>
        </p:blipFill>
        <p:spPr>
          <a:xfrm rot="10800000">
            <a:off x="-424235" y="166044"/>
            <a:ext cx="9568235" cy="5054408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18"/>
          <p:cNvSpPr txBox="1"/>
          <p:nvPr/>
        </p:nvSpPr>
        <p:spPr>
          <a:xfrm>
            <a:off x="1966600" y="2929090"/>
            <a:ext cx="3444600" cy="52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2800" dirty="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rPr>
              <a:t>Blossoming of plants</a:t>
            </a:r>
            <a:endParaRPr sz="2800" dirty="0">
              <a:solidFill>
                <a:schemeClr val="lt1"/>
              </a:solidFill>
              <a:latin typeface="Staatliches"/>
              <a:ea typeface="Staatliches"/>
              <a:cs typeface="Staatliches"/>
              <a:sym typeface="Staatliches"/>
            </a:endParaRPr>
          </a:p>
        </p:txBody>
      </p:sp>
      <p:sp>
        <p:nvSpPr>
          <p:cNvPr id="149" name="Google Shape;149;p18"/>
          <p:cNvSpPr txBox="1"/>
          <p:nvPr/>
        </p:nvSpPr>
        <p:spPr>
          <a:xfrm>
            <a:off x="4487686" y="1416347"/>
            <a:ext cx="3444600" cy="52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2800" dirty="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rPr>
              <a:t>Animal activity</a:t>
            </a:r>
            <a:endParaRPr sz="2800" dirty="0">
              <a:solidFill>
                <a:schemeClr val="lt1"/>
              </a:solidFill>
              <a:latin typeface="Staatliches"/>
              <a:ea typeface="Staatliches"/>
              <a:cs typeface="Staatliches"/>
              <a:sym typeface="Staatliches"/>
            </a:endParaRPr>
          </a:p>
        </p:txBody>
      </p:sp>
      <p:sp>
        <p:nvSpPr>
          <p:cNvPr id="150" name="Google Shape;150;p18"/>
          <p:cNvSpPr txBox="1"/>
          <p:nvPr/>
        </p:nvSpPr>
        <p:spPr>
          <a:xfrm>
            <a:off x="494855" y="1679297"/>
            <a:ext cx="3444600" cy="7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>
              <a:buFontTx/>
              <a:buChar char="-"/>
            </a:pPr>
            <a:r>
              <a:rPr lang="en-US" sz="1800" dirty="0">
                <a:solidFill>
                  <a:schemeClr val="accent6">
                    <a:lumMod val="50000"/>
                  </a:schemeClr>
                </a:solidFill>
                <a:latin typeface="Lato" charset="0"/>
                <a:cs typeface="Times New Roman" pitchFamily="18" charset="0"/>
              </a:rPr>
              <a:t>Tạo được form mã </a:t>
            </a:r>
            <a:r>
              <a:rPr lang="en-US" sz="1800" dirty="0" smtClean="0">
                <a:solidFill>
                  <a:schemeClr val="accent6">
                    <a:lumMod val="50000"/>
                  </a:schemeClr>
                </a:solidFill>
                <a:latin typeface="Lato" charset="0"/>
                <a:cs typeface="Times New Roman" pitchFamily="18" charset="0"/>
              </a:rPr>
              <a:t>hóa link </a:t>
            </a:r>
            <a:r>
              <a:rPr lang="en-US" sz="1800" dirty="0">
                <a:solidFill>
                  <a:schemeClr val="accent6">
                    <a:lumMod val="50000"/>
                  </a:schemeClr>
                </a:solidFill>
                <a:latin typeface="Lato" charset="0"/>
                <a:cs typeface="Times New Roman" pitchFamily="18" charset="0"/>
              </a:rPr>
              <a:t>video</a:t>
            </a:r>
            <a:endParaRPr lang="en-US" sz="1800" dirty="0">
              <a:solidFill>
                <a:schemeClr val="accent6">
                  <a:lumMod val="50000"/>
                </a:schemeClr>
              </a:solidFill>
              <a:latin typeface="Lato" charset="0"/>
              <a:ea typeface="Lato"/>
              <a:cs typeface="Lato"/>
              <a:sym typeface="Lato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accent6">
                  <a:lumMod val="50000"/>
                </a:schemeClr>
              </a:solidFill>
              <a:latin typeface="Lato"/>
              <a:ea typeface="Lato"/>
              <a:cs typeface="Lato"/>
              <a:sym typeface="Lato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sz="1800" dirty="0" smtClean="0">
              <a:solidFill>
                <a:schemeClr val="accent6">
                  <a:lumMod val="50000"/>
                </a:schemeClr>
              </a:solidFill>
              <a:latin typeface="Lato"/>
              <a:ea typeface="Lato"/>
              <a:cs typeface="Lato"/>
              <a:sym typeface="Lato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sz="1800" dirty="0" smtClean="0">
              <a:solidFill>
                <a:schemeClr val="accent6">
                  <a:lumMod val="50000"/>
                </a:schemeClr>
              </a:solidFill>
              <a:latin typeface="Lato"/>
              <a:ea typeface="Lato"/>
              <a:cs typeface="Lato"/>
              <a:sym typeface="Lato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sz="1800" dirty="0" smtClean="0">
              <a:solidFill>
                <a:schemeClr val="accent6">
                  <a:lumMod val="50000"/>
                </a:schemeClr>
              </a:solidFill>
              <a:latin typeface="Lato"/>
              <a:ea typeface="Lato"/>
              <a:cs typeface="Lato"/>
              <a:sym typeface="Lato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sz="1800" dirty="0" smtClean="0">
              <a:solidFill>
                <a:schemeClr val="accent6">
                  <a:lumMod val="50000"/>
                </a:schemeClr>
              </a:solidFill>
              <a:latin typeface="Lato"/>
              <a:ea typeface="Lato"/>
              <a:cs typeface="Lato"/>
              <a:sym typeface="Lato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sz="1800" dirty="0">
              <a:solidFill>
                <a:schemeClr val="accent6">
                  <a:lumMod val="50000"/>
                </a:schemeClr>
              </a:solidFill>
              <a:latin typeface="Lato"/>
              <a:ea typeface="Lato"/>
              <a:cs typeface="Lato"/>
              <a:sym typeface="Lato"/>
            </a:endParaRPr>
          </a:p>
          <a:p>
            <a:pPr lvl="0"/>
            <a:r>
              <a:rPr lang="en-US" sz="1800" dirty="0">
                <a:solidFill>
                  <a:schemeClr val="accent6">
                    <a:lumMod val="50000"/>
                  </a:schemeClr>
                </a:solidFill>
                <a:latin typeface="Lato" charset="0"/>
                <a:cs typeface="Times New Roman" pitchFamily="18" charset="0"/>
              </a:rPr>
              <a:t>Tạo </a:t>
            </a:r>
            <a:r>
              <a:rPr lang="en-US" sz="1800" dirty="0" smtClean="0">
                <a:solidFill>
                  <a:schemeClr val="accent6">
                    <a:lumMod val="50000"/>
                  </a:schemeClr>
                </a:solidFill>
                <a:latin typeface="Lato" charset="0"/>
                <a:cs typeface="Times New Roman" pitchFamily="18" charset="0"/>
              </a:rPr>
              <a:t>được </a:t>
            </a:r>
            <a:r>
              <a:rPr lang="en-US" sz="1800" dirty="0">
                <a:solidFill>
                  <a:schemeClr val="accent6">
                    <a:lumMod val="50000"/>
                  </a:schemeClr>
                </a:solidFill>
                <a:latin typeface="Lato" charset="0"/>
                <a:cs typeface="Times New Roman" pitchFamily="18" charset="0"/>
              </a:rPr>
              <a:t>form </a:t>
            </a:r>
            <a:r>
              <a:rPr lang="en-US" sz="1800" dirty="0" smtClean="0">
                <a:solidFill>
                  <a:schemeClr val="accent6">
                    <a:lumMod val="50000"/>
                  </a:schemeClr>
                </a:solidFill>
                <a:latin typeface="Lato" charset="0"/>
                <a:cs typeface="Times New Roman" pitchFamily="18" charset="0"/>
              </a:rPr>
              <a:t>giải mã link video</a:t>
            </a:r>
            <a:endParaRPr lang="en-US" sz="1800" dirty="0" smtClean="0">
              <a:solidFill>
                <a:schemeClr val="accent6">
                  <a:lumMod val="50000"/>
                </a:schemeClr>
              </a:solidFill>
              <a:latin typeface="Lato" charset="0"/>
              <a:ea typeface="Lato"/>
              <a:cs typeface="Lato"/>
              <a:sym typeface="Lato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accent6">
                  <a:lumMod val="50000"/>
                </a:schemeClr>
              </a:solidFill>
              <a:latin typeface="Lato"/>
              <a:ea typeface="Lato"/>
              <a:cs typeface="Lato"/>
              <a:sym typeface="Lato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sz="1800" dirty="0">
              <a:solidFill>
                <a:schemeClr val="accent6">
                  <a:lumMod val="50000"/>
                </a:schemeClr>
              </a:solidFill>
              <a:latin typeface="Lato"/>
              <a:ea typeface="Lato"/>
              <a:cs typeface="Lato"/>
              <a:sym typeface="Lato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sz="1800" dirty="0" smtClean="0">
              <a:solidFill>
                <a:schemeClr val="accent6">
                  <a:lumMod val="50000"/>
                </a:schemeClr>
              </a:solidFill>
              <a:latin typeface="Lato"/>
              <a:ea typeface="Lato"/>
              <a:cs typeface="Lato"/>
              <a:sym typeface="Lato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sz="1800" dirty="0">
              <a:solidFill>
                <a:schemeClr val="accent6">
                  <a:lumMod val="50000"/>
                </a:schemeClr>
              </a:solidFill>
              <a:latin typeface="Lato"/>
              <a:ea typeface="Lato"/>
              <a:cs typeface="Lato"/>
              <a:sym typeface="Lato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sz="1800" dirty="0" smtClean="0">
              <a:solidFill>
                <a:schemeClr val="accent6">
                  <a:lumMod val="50000"/>
                </a:schemeClr>
              </a:solidFill>
              <a:latin typeface="Lato"/>
              <a:ea typeface="Lato"/>
              <a:cs typeface="Lato"/>
              <a:sym typeface="Lato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sz="1800" dirty="0">
              <a:solidFill>
                <a:schemeClr val="accent6">
                  <a:lumMod val="50000"/>
                </a:schemeClr>
              </a:solidFill>
              <a:latin typeface="Lato"/>
              <a:ea typeface="Lato"/>
              <a:cs typeface="Lato"/>
              <a:sym typeface="Lato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sz="1800" dirty="0">
              <a:solidFill>
                <a:schemeClr val="accent6">
                  <a:lumMod val="50000"/>
                </a:schemeClr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1" name="Google Shape;151;p18"/>
          <p:cNvSpPr txBox="1"/>
          <p:nvPr/>
        </p:nvSpPr>
        <p:spPr>
          <a:xfrm>
            <a:off x="9441517" y="1402486"/>
            <a:ext cx="3444600" cy="7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Venus has a beautiful name and is the second planet from the Sun. It’s very hot</a:t>
            </a:r>
            <a:endParaRPr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53" name="Google Shape;153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251997" y="2377725"/>
            <a:ext cx="773700" cy="77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63625" y="2950125"/>
            <a:ext cx="773700" cy="77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6434547">
            <a:off x="7761814" y="-27452"/>
            <a:ext cx="1613134" cy="2859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3286" y="1312120"/>
            <a:ext cx="3784039" cy="1812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3286" y="3124195"/>
            <a:ext cx="3784039" cy="20151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63544839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 amt="88000"/>
          </a:blip>
          <a:stretch>
            <a:fillRect/>
          </a:stretch>
        </p:blipFill>
        <p:spPr>
          <a:xfrm>
            <a:off x="933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3"/>
          <p:cNvPicPr preferRelativeResize="0"/>
          <p:nvPr/>
        </p:nvPicPr>
        <p:blipFill rotWithShape="1">
          <a:blip r:embed="rId4">
            <a:alphaModFix/>
          </a:blip>
          <a:srcRect l="19270" t="71598" r="4920"/>
          <a:stretch/>
        </p:blipFill>
        <p:spPr>
          <a:xfrm rot="10800000">
            <a:off x="-6223" y="4016424"/>
            <a:ext cx="9158323" cy="1175901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/>
          <p:nvPr/>
        </p:nvSpPr>
        <p:spPr>
          <a:xfrm>
            <a:off x="2549525" y="4406121"/>
            <a:ext cx="6104100" cy="794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Script" panose="030B0504020000000003" pitchFamily="66" charset="0"/>
                <a:ea typeface="Staatliches"/>
                <a:cs typeface="Staatliches"/>
                <a:sym typeface="Staatliches"/>
              </a:rPr>
              <a:t>THANK YOU!</a:t>
            </a:r>
            <a:endParaRPr sz="440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Script" panose="030B0504020000000003" pitchFamily="66" charset="0"/>
              <a:ea typeface="Staatliches"/>
              <a:cs typeface="Staatliches"/>
              <a:sym typeface="Staatliches"/>
            </a:endParaRPr>
          </a:p>
        </p:txBody>
      </p:sp>
      <p:pic>
        <p:nvPicPr>
          <p:cNvPr id="57" name="Google Shape;57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7575" y="225250"/>
            <a:ext cx="471599" cy="4715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" name="Google Shape;58;p13"/>
          <p:cNvGrpSpPr/>
          <p:nvPr/>
        </p:nvGrpSpPr>
        <p:grpSpPr>
          <a:xfrm>
            <a:off x="8321925" y="300625"/>
            <a:ext cx="544000" cy="119400"/>
            <a:chOff x="8233900" y="319500"/>
            <a:chExt cx="544000" cy="119400"/>
          </a:xfrm>
        </p:grpSpPr>
        <p:sp>
          <p:nvSpPr>
            <p:cNvPr id="59" name="Google Shape;59;p13"/>
            <p:cNvSpPr/>
            <p:nvPr/>
          </p:nvSpPr>
          <p:spPr>
            <a:xfrm>
              <a:off x="8658500" y="319500"/>
              <a:ext cx="119400" cy="1194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13"/>
            <p:cNvSpPr/>
            <p:nvPr/>
          </p:nvSpPr>
          <p:spPr>
            <a:xfrm>
              <a:off x="8446200" y="319500"/>
              <a:ext cx="119400" cy="1194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13"/>
            <p:cNvSpPr/>
            <p:nvPr/>
          </p:nvSpPr>
          <p:spPr>
            <a:xfrm>
              <a:off x="8233900" y="319500"/>
              <a:ext cx="119400" cy="1194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2" name="Google Shape;62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3218253">
            <a:off x="6575408" y="200643"/>
            <a:ext cx="2241235" cy="397341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20279888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3427" y="0"/>
            <a:ext cx="9177426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5"/>
          <p:cNvPicPr preferRelativeResize="0"/>
          <p:nvPr/>
        </p:nvPicPr>
        <p:blipFill rotWithShape="1">
          <a:blip r:embed="rId4">
            <a:alphaModFix/>
          </a:blip>
          <a:srcRect l="5300" t="66637" r="8097"/>
          <a:stretch/>
        </p:blipFill>
        <p:spPr>
          <a:xfrm>
            <a:off x="-12" y="0"/>
            <a:ext cx="9144003" cy="955200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5"/>
          <p:cNvSpPr txBox="1"/>
          <p:nvPr/>
        </p:nvSpPr>
        <p:spPr>
          <a:xfrm>
            <a:off x="1180618" y="1402163"/>
            <a:ext cx="6667017" cy="8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Semibold" pitchFamily="34" charset="0"/>
                <a:ea typeface="Staatliches"/>
                <a:cs typeface="Staatliches"/>
                <a:sym typeface="Staatliches"/>
              </a:rPr>
              <a:t>BẢO MẬT VIDEO</a:t>
            </a:r>
            <a:endParaRPr sz="5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 Semibold" pitchFamily="34" charset="0"/>
              <a:ea typeface="Staatliches"/>
              <a:cs typeface="Staatliches"/>
              <a:sym typeface="Staatliches"/>
            </a:endParaRPr>
          </a:p>
        </p:txBody>
      </p:sp>
      <p:sp>
        <p:nvSpPr>
          <p:cNvPr id="98" name="Google Shape;98;p15"/>
          <p:cNvSpPr txBox="1"/>
          <p:nvPr/>
        </p:nvSpPr>
        <p:spPr>
          <a:xfrm>
            <a:off x="2241450" y="2367425"/>
            <a:ext cx="4661100" cy="13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err="1" smtClean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Lato"/>
                <a:cs typeface="Times New Roman" pitchFamily="18" charset="0"/>
                <a:sym typeface="Lato"/>
              </a:rPr>
              <a:t>Thành</a:t>
            </a:r>
            <a:r>
              <a:rPr lang="en-US" sz="1800" b="1" dirty="0" smtClean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Lato"/>
                <a:cs typeface="Times New Roman" pitchFamily="18" charset="0"/>
                <a:sym typeface="Lato"/>
              </a:rPr>
              <a:t> </a:t>
            </a:r>
            <a:r>
              <a:rPr lang="en-US" sz="1800" b="1" dirty="0" err="1" smtClean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Lato"/>
                <a:cs typeface="Times New Roman" pitchFamily="18" charset="0"/>
                <a:sym typeface="Lato"/>
              </a:rPr>
              <a:t>viên</a:t>
            </a:r>
            <a:r>
              <a:rPr lang="en-US" sz="1800" b="1" dirty="0" smtClean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Lato"/>
                <a:cs typeface="Times New Roman" pitchFamily="18" charset="0"/>
                <a:sym typeface="Lato"/>
              </a:rPr>
              <a:t> </a:t>
            </a:r>
            <a:r>
              <a:rPr lang="en-US" sz="1800" b="1" dirty="0" err="1" smtClean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Lato"/>
                <a:cs typeface="Times New Roman" pitchFamily="18" charset="0"/>
                <a:sym typeface="Lato"/>
              </a:rPr>
              <a:t>nhóm</a:t>
            </a:r>
            <a:endParaRPr lang="en-US" sz="1800" b="1" dirty="0" smtClean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ea typeface="Lato"/>
              <a:cs typeface="Times New Roman" pitchFamily="18" charset="0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 smtClean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Lato"/>
                <a:cs typeface="Times New Roman" pitchFamily="18" charset="0"/>
                <a:sym typeface="Lato"/>
              </a:rPr>
              <a:t>Tống</a:t>
            </a:r>
            <a:r>
              <a:rPr lang="en-US" sz="1800" dirty="0" smtClean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Lato"/>
                <a:cs typeface="Times New Roman" pitchFamily="18" charset="0"/>
                <a:sym typeface="Lato"/>
              </a:rPr>
              <a:t> </a:t>
            </a:r>
            <a:r>
              <a:rPr lang="en-US" sz="1800" dirty="0" err="1" smtClean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Lato"/>
                <a:cs typeface="Times New Roman" pitchFamily="18" charset="0"/>
                <a:sym typeface="Lato"/>
              </a:rPr>
              <a:t>Thị</a:t>
            </a:r>
            <a:r>
              <a:rPr lang="en-US" sz="1800" dirty="0" smtClean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Lato"/>
                <a:cs typeface="Times New Roman" pitchFamily="18" charset="0"/>
                <a:sym typeface="Lato"/>
              </a:rPr>
              <a:t> </a:t>
            </a:r>
            <a:r>
              <a:rPr lang="en-US" sz="1800" dirty="0" err="1" smtClean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Lato"/>
                <a:cs typeface="Times New Roman" pitchFamily="18" charset="0"/>
                <a:sym typeface="Lato"/>
              </a:rPr>
              <a:t>Khánh</a:t>
            </a:r>
            <a:r>
              <a:rPr lang="en-US" sz="1800" dirty="0" smtClean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Lato"/>
                <a:cs typeface="Times New Roman" pitchFamily="18" charset="0"/>
                <a:sym typeface="Lato"/>
              </a:rPr>
              <a:t> </a:t>
            </a:r>
            <a:r>
              <a:rPr lang="en-US" sz="1800" dirty="0" err="1" smtClean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Lato"/>
                <a:cs typeface="Times New Roman" pitchFamily="18" charset="0"/>
                <a:sym typeface="Lato"/>
              </a:rPr>
              <a:t>Trang</a:t>
            </a:r>
            <a:endParaRPr lang="en-US" sz="1800" dirty="0" smtClean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ea typeface="Lato"/>
              <a:cs typeface="Times New Roman" pitchFamily="18" charset="0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 smtClean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Lato"/>
                <a:cs typeface="Times New Roman" pitchFamily="18" charset="0"/>
                <a:sym typeface="Lato"/>
              </a:rPr>
              <a:t>Nguyễn</a:t>
            </a:r>
            <a:r>
              <a:rPr lang="en-US" sz="1800" dirty="0" smtClean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Lato"/>
                <a:cs typeface="Times New Roman" pitchFamily="18" charset="0"/>
                <a:sym typeface="Lato"/>
              </a:rPr>
              <a:t> </a:t>
            </a:r>
            <a:r>
              <a:rPr lang="en-US" sz="1800" dirty="0" err="1" smtClean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Lato"/>
                <a:cs typeface="Times New Roman" pitchFamily="18" charset="0"/>
                <a:sym typeface="Lato"/>
              </a:rPr>
              <a:t>Hương</a:t>
            </a:r>
            <a:r>
              <a:rPr lang="en-US" sz="1800" dirty="0" smtClean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Lato"/>
                <a:cs typeface="Times New Roman" pitchFamily="18" charset="0"/>
                <a:sym typeface="Lato"/>
              </a:rPr>
              <a:t> </a:t>
            </a:r>
            <a:r>
              <a:rPr lang="en-US" sz="1800" dirty="0" err="1" smtClean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Lato"/>
                <a:cs typeface="Times New Roman" pitchFamily="18" charset="0"/>
                <a:sym typeface="Lato"/>
              </a:rPr>
              <a:t>Giang</a:t>
            </a:r>
            <a:endParaRPr lang="en-US" sz="1800" dirty="0" smtClean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ea typeface="Lato"/>
              <a:cs typeface="Times New Roman" pitchFamily="18" charset="0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smtClean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Lato"/>
                <a:cs typeface="Times New Roman" pitchFamily="18" charset="0"/>
                <a:sym typeface="Lato"/>
              </a:rPr>
              <a:t>K66B - HTTT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ea typeface="Lato"/>
              <a:cs typeface="Times New Roman" pitchFamily="18" charset="0"/>
              <a:sym typeface="Lato"/>
            </a:endParaRPr>
          </a:p>
        </p:txBody>
      </p:sp>
      <p:pic>
        <p:nvPicPr>
          <p:cNvPr id="99" name="Google Shape;99;p15"/>
          <p:cNvPicPr preferRelativeResize="0"/>
          <p:nvPr/>
        </p:nvPicPr>
        <p:blipFill rotWithShape="1">
          <a:blip r:embed="rId4">
            <a:alphaModFix/>
          </a:blip>
          <a:srcRect l="5300" t="66637" r="8097"/>
          <a:stretch/>
        </p:blipFill>
        <p:spPr>
          <a:xfrm rot="10800000">
            <a:off x="-33425" y="4215150"/>
            <a:ext cx="9144003" cy="95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3218253">
            <a:off x="7635767" y="1283031"/>
            <a:ext cx="1575885" cy="27938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2700034">
            <a:off x="-589778" y="965184"/>
            <a:ext cx="1934456" cy="3429534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84;p14"/>
          <p:cNvSpPr txBox="1">
            <a:spLocks/>
          </p:cNvSpPr>
          <p:nvPr/>
        </p:nvSpPr>
        <p:spPr>
          <a:xfrm>
            <a:off x="2043488" y="3087082"/>
            <a:ext cx="4990175" cy="20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>
              <a:spcBef>
                <a:spcPts val="600"/>
              </a:spcBef>
              <a:buFont typeface="Arial"/>
              <a:buNone/>
            </a:pPr>
            <a:r>
              <a:rPr lang="en-US" sz="1600" b="1" dirty="0" smtClean="0">
                <a:solidFill>
                  <a:srgbClr val="C00000"/>
                </a:solidFill>
              </a:rPr>
              <a:t>Link </a:t>
            </a:r>
            <a:r>
              <a:rPr lang="en-US" sz="1600" b="1" dirty="0" err="1" smtClean="0">
                <a:solidFill>
                  <a:srgbClr val="C00000"/>
                </a:solidFill>
              </a:rPr>
              <a:t>truy</a:t>
            </a:r>
            <a:r>
              <a:rPr lang="en-US" sz="1600" b="1" dirty="0" smtClean="0">
                <a:solidFill>
                  <a:srgbClr val="C00000"/>
                </a:solidFill>
              </a:rPr>
              <a:t> </a:t>
            </a:r>
            <a:r>
              <a:rPr lang="en-US" sz="1600" b="1" dirty="0" err="1" smtClean="0">
                <a:solidFill>
                  <a:srgbClr val="C00000"/>
                </a:solidFill>
              </a:rPr>
              <a:t>cập</a:t>
            </a:r>
            <a:r>
              <a:rPr lang="en-US" sz="1600" b="1" dirty="0" smtClean="0">
                <a:solidFill>
                  <a:srgbClr val="C00000"/>
                </a:solidFill>
              </a:rPr>
              <a:t> </a:t>
            </a:r>
            <a:r>
              <a:rPr lang="en-US" sz="1600" b="1" dirty="0" err="1" smtClean="0">
                <a:solidFill>
                  <a:srgbClr val="C00000"/>
                </a:solidFill>
              </a:rPr>
              <a:t>bài</a:t>
            </a:r>
            <a:r>
              <a:rPr lang="en-US" sz="1600" b="1" dirty="0" smtClean="0">
                <a:solidFill>
                  <a:srgbClr val="C00000"/>
                </a:solidFill>
              </a:rPr>
              <a:t> </a:t>
            </a:r>
            <a:r>
              <a:rPr lang="en-US" sz="1600" b="1" dirty="0" err="1" smtClean="0">
                <a:solidFill>
                  <a:srgbClr val="C00000"/>
                </a:solidFill>
              </a:rPr>
              <a:t>tập</a:t>
            </a:r>
            <a:r>
              <a:rPr lang="en-US" sz="1600" b="1" dirty="0" smtClean="0">
                <a:solidFill>
                  <a:srgbClr val="C00000"/>
                </a:solidFill>
              </a:rPr>
              <a:t>:</a:t>
            </a:r>
          </a:p>
          <a:p>
            <a:pPr marL="0" indent="0" algn="ctr">
              <a:buFont typeface="Arial"/>
              <a:buNone/>
            </a:pPr>
            <a:r>
              <a:rPr lang="en-US" sz="1600" b="1" dirty="0" smtClean="0">
                <a:solidFill>
                  <a:srgbClr val="C00000"/>
                </a:solidFill>
              </a:rPr>
              <a:t>https://github.com/GiangTrang/BM-VIDEO</a:t>
            </a:r>
            <a:endParaRPr lang="en-US" sz="16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8487752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" grpId="0"/>
      <p:bldP spid="98" grpId="0"/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4"/>
          <p:cNvPicPr preferRelativeResize="0"/>
          <p:nvPr/>
        </p:nvPicPr>
        <p:blipFill rotWithShape="1">
          <a:blip r:embed="rId3">
            <a:alphaModFix/>
          </a:blip>
          <a:srcRect t="25920"/>
          <a:stretch/>
        </p:blipFill>
        <p:spPr>
          <a:xfrm>
            <a:off x="0" y="-42408"/>
            <a:ext cx="9144003" cy="451540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4"/>
          <p:cNvSpPr txBox="1"/>
          <p:nvPr/>
        </p:nvSpPr>
        <p:spPr>
          <a:xfrm>
            <a:off x="2573079" y="1675797"/>
            <a:ext cx="3793943" cy="738633"/>
          </a:xfrm>
          <a:custGeom>
            <a:avLst/>
            <a:gdLst>
              <a:gd name="connsiteX0" fmla="*/ 0 w 3887757"/>
              <a:gd name="connsiteY0" fmla="*/ 0 h 1015632"/>
              <a:gd name="connsiteX1" fmla="*/ 3887757 w 3887757"/>
              <a:gd name="connsiteY1" fmla="*/ 0 h 1015632"/>
              <a:gd name="connsiteX2" fmla="*/ 3887757 w 3887757"/>
              <a:gd name="connsiteY2" fmla="*/ 1015632 h 1015632"/>
              <a:gd name="connsiteX3" fmla="*/ 0 w 3887757"/>
              <a:gd name="connsiteY3" fmla="*/ 1015632 h 1015632"/>
              <a:gd name="connsiteX4" fmla="*/ 0 w 3887757"/>
              <a:gd name="connsiteY4" fmla="*/ 0 h 1015632"/>
              <a:gd name="connsiteX0" fmla="*/ 0 w 3887757"/>
              <a:gd name="connsiteY0" fmla="*/ 0 h 1015632"/>
              <a:gd name="connsiteX1" fmla="*/ 3887757 w 3887757"/>
              <a:gd name="connsiteY1" fmla="*/ 0 h 1015632"/>
              <a:gd name="connsiteX2" fmla="*/ 3887757 w 3887757"/>
              <a:gd name="connsiteY2" fmla="*/ 1015632 h 1015632"/>
              <a:gd name="connsiteX3" fmla="*/ 287079 w 3887757"/>
              <a:gd name="connsiteY3" fmla="*/ 1015632 h 1015632"/>
              <a:gd name="connsiteX4" fmla="*/ 0 w 3887757"/>
              <a:gd name="connsiteY4" fmla="*/ 0 h 1015632"/>
              <a:gd name="connsiteX0" fmla="*/ 0 w 3887757"/>
              <a:gd name="connsiteY0" fmla="*/ 0 h 1015632"/>
              <a:gd name="connsiteX1" fmla="*/ 3887757 w 3887757"/>
              <a:gd name="connsiteY1" fmla="*/ 0 h 1015632"/>
              <a:gd name="connsiteX2" fmla="*/ 3664473 w 3887757"/>
              <a:gd name="connsiteY2" fmla="*/ 1015632 h 1015632"/>
              <a:gd name="connsiteX3" fmla="*/ 287079 w 3887757"/>
              <a:gd name="connsiteY3" fmla="*/ 1015632 h 1015632"/>
              <a:gd name="connsiteX4" fmla="*/ 0 w 3887757"/>
              <a:gd name="connsiteY4" fmla="*/ 0 h 1015632"/>
              <a:gd name="connsiteX0" fmla="*/ 0 w 3887757"/>
              <a:gd name="connsiteY0" fmla="*/ 0 h 1015632"/>
              <a:gd name="connsiteX1" fmla="*/ 3887757 w 3887757"/>
              <a:gd name="connsiteY1" fmla="*/ 0 h 1015632"/>
              <a:gd name="connsiteX2" fmla="*/ 3664473 w 3887757"/>
              <a:gd name="connsiteY2" fmla="*/ 1015632 h 1015632"/>
              <a:gd name="connsiteX3" fmla="*/ 287079 w 3887757"/>
              <a:gd name="connsiteY3" fmla="*/ 1015632 h 1015632"/>
              <a:gd name="connsiteX4" fmla="*/ 0 w 3887757"/>
              <a:gd name="connsiteY4" fmla="*/ 0 h 1015632"/>
              <a:gd name="connsiteX0" fmla="*/ 0 w 3887757"/>
              <a:gd name="connsiteY0" fmla="*/ 0 h 1015632"/>
              <a:gd name="connsiteX1" fmla="*/ 3887757 w 3887757"/>
              <a:gd name="connsiteY1" fmla="*/ 0 h 1015632"/>
              <a:gd name="connsiteX2" fmla="*/ 3664473 w 3887757"/>
              <a:gd name="connsiteY2" fmla="*/ 1015632 h 1015632"/>
              <a:gd name="connsiteX3" fmla="*/ 287079 w 3887757"/>
              <a:gd name="connsiteY3" fmla="*/ 1015632 h 1015632"/>
              <a:gd name="connsiteX4" fmla="*/ 0 w 3887757"/>
              <a:gd name="connsiteY4" fmla="*/ 0 h 1015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87757" h="1015632">
                <a:moveTo>
                  <a:pt x="0" y="0"/>
                </a:moveTo>
                <a:lnTo>
                  <a:pt x="3887757" y="0"/>
                </a:lnTo>
                <a:lnTo>
                  <a:pt x="3664473" y="1015632"/>
                </a:lnTo>
                <a:lnTo>
                  <a:pt x="287079" y="1015632"/>
                </a:lnTo>
                <a:lnTo>
                  <a:pt x="0" y="0"/>
                </a:lnTo>
                <a:close/>
              </a:path>
            </a:pathLst>
          </a:cu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smtClean="0">
                <a:solidFill>
                  <a:srgbClr val="C00000"/>
                </a:solidFill>
                <a:latin typeface=".VnArabia" panose="020B7200000000000000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Staatliches"/>
              </a:rPr>
              <a:t>NỘI DUNG</a:t>
            </a:r>
            <a:endParaRPr sz="3600">
              <a:solidFill>
                <a:srgbClr val="C00000"/>
              </a:solidFill>
              <a:latin typeface=".VnArabia" panose="020B7200000000000000" pitchFamily="34" charset="0"/>
              <a:ea typeface="Segoe UI Black" panose="020B0A02040204020203" pitchFamily="34" charset="0"/>
              <a:cs typeface="Segoe UI Black" panose="020B0A02040204020203" pitchFamily="34" charset="0"/>
              <a:sym typeface="Staatliches"/>
            </a:endParaRPr>
          </a:p>
        </p:txBody>
      </p:sp>
      <p:sp>
        <p:nvSpPr>
          <p:cNvPr id="69" name="Google Shape;69;p14"/>
          <p:cNvSpPr txBox="1"/>
          <p:nvPr/>
        </p:nvSpPr>
        <p:spPr>
          <a:xfrm>
            <a:off x="1101000" y="3668075"/>
            <a:ext cx="2336400" cy="4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2800">
                <a:solidFill>
                  <a:srgbClr val="274E13"/>
                </a:solidFill>
                <a:latin typeface="Staatliches"/>
                <a:ea typeface="Staatliches"/>
                <a:cs typeface="Staatliches"/>
                <a:sym typeface="Staatliches"/>
              </a:rPr>
              <a:t>Events</a:t>
            </a:r>
            <a:endParaRPr sz="2800">
              <a:solidFill>
                <a:srgbClr val="274E13"/>
              </a:solidFill>
              <a:latin typeface="Staatliches"/>
              <a:ea typeface="Staatliches"/>
              <a:cs typeface="Staatliches"/>
              <a:sym typeface="Staatliches"/>
            </a:endParaRPr>
          </a:p>
        </p:txBody>
      </p:sp>
      <p:sp>
        <p:nvSpPr>
          <p:cNvPr id="70" name="Google Shape;70;p14"/>
          <p:cNvSpPr txBox="1"/>
          <p:nvPr/>
        </p:nvSpPr>
        <p:spPr>
          <a:xfrm>
            <a:off x="1411400" y="2779400"/>
            <a:ext cx="17157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4000">
                <a:solidFill>
                  <a:srgbClr val="274E13"/>
                </a:solidFill>
                <a:latin typeface="Staatliches"/>
                <a:ea typeface="Staatliches"/>
                <a:cs typeface="Staatliches"/>
                <a:sym typeface="Staatliches"/>
              </a:rPr>
              <a:t>01</a:t>
            </a:r>
            <a:endParaRPr sz="4000">
              <a:solidFill>
                <a:srgbClr val="274E13"/>
              </a:solidFill>
              <a:latin typeface="Staatliches"/>
              <a:ea typeface="Staatliches"/>
              <a:cs typeface="Staatliches"/>
              <a:sym typeface="Staatliches"/>
            </a:endParaRPr>
          </a:p>
        </p:txBody>
      </p:sp>
      <p:sp>
        <p:nvSpPr>
          <p:cNvPr id="71" name="Google Shape;71;p14"/>
          <p:cNvSpPr txBox="1"/>
          <p:nvPr/>
        </p:nvSpPr>
        <p:spPr>
          <a:xfrm>
            <a:off x="1101000" y="4158526"/>
            <a:ext cx="2336400" cy="6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rPr>
              <a:t>You can describe the topic of the section here</a:t>
            </a:r>
            <a:endParaRPr>
              <a:solidFill>
                <a:schemeClr val="dk1"/>
              </a:solidFill>
              <a:latin typeface="ABeeZee"/>
              <a:ea typeface="ABeeZee"/>
              <a:cs typeface="ABeeZee"/>
              <a:sym typeface="ABeeZee"/>
            </a:endParaRPr>
          </a:p>
        </p:txBody>
      </p:sp>
      <p:sp>
        <p:nvSpPr>
          <p:cNvPr id="72" name="Google Shape;72;p14"/>
          <p:cNvSpPr txBox="1"/>
          <p:nvPr/>
        </p:nvSpPr>
        <p:spPr>
          <a:xfrm>
            <a:off x="3403800" y="3668075"/>
            <a:ext cx="2336400" cy="4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2800">
                <a:solidFill>
                  <a:srgbClr val="274E13"/>
                </a:solidFill>
                <a:latin typeface="Staatliches"/>
                <a:ea typeface="Staatliches"/>
                <a:cs typeface="Staatliches"/>
                <a:sym typeface="Staatliches"/>
              </a:rPr>
              <a:t>Culture</a:t>
            </a:r>
            <a:endParaRPr sz="2800">
              <a:solidFill>
                <a:srgbClr val="274E13"/>
              </a:solidFill>
              <a:latin typeface="Staatliches"/>
              <a:ea typeface="Staatliches"/>
              <a:cs typeface="Staatliches"/>
              <a:sym typeface="Staatliches"/>
            </a:endParaRPr>
          </a:p>
        </p:txBody>
      </p:sp>
      <p:sp>
        <p:nvSpPr>
          <p:cNvPr id="73" name="Google Shape;73;p14"/>
          <p:cNvSpPr txBox="1"/>
          <p:nvPr/>
        </p:nvSpPr>
        <p:spPr>
          <a:xfrm>
            <a:off x="3403800" y="4158526"/>
            <a:ext cx="2336400" cy="6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rPr>
              <a:t>You can describe the topic of the section here</a:t>
            </a:r>
            <a:endParaRPr>
              <a:solidFill>
                <a:schemeClr val="dk1"/>
              </a:solidFill>
              <a:latin typeface="ABeeZee"/>
              <a:ea typeface="ABeeZee"/>
              <a:cs typeface="ABeeZee"/>
              <a:sym typeface="ABeeZee"/>
            </a:endParaRPr>
          </a:p>
        </p:txBody>
      </p:sp>
      <p:sp>
        <p:nvSpPr>
          <p:cNvPr id="74" name="Google Shape;74;p14"/>
          <p:cNvSpPr txBox="1"/>
          <p:nvPr/>
        </p:nvSpPr>
        <p:spPr>
          <a:xfrm>
            <a:off x="5706600" y="3668075"/>
            <a:ext cx="2336400" cy="4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2800">
                <a:solidFill>
                  <a:srgbClr val="274E13"/>
                </a:solidFill>
                <a:latin typeface="Staatliches"/>
                <a:ea typeface="Staatliches"/>
                <a:cs typeface="Staatliches"/>
                <a:sym typeface="Staatliches"/>
              </a:rPr>
              <a:t>Nature</a:t>
            </a:r>
            <a:endParaRPr sz="2800">
              <a:solidFill>
                <a:srgbClr val="274E13"/>
              </a:solidFill>
              <a:latin typeface="Staatliches"/>
              <a:ea typeface="Staatliches"/>
              <a:cs typeface="Staatliches"/>
              <a:sym typeface="Staatliches"/>
            </a:endParaRPr>
          </a:p>
        </p:txBody>
      </p:sp>
      <p:grpSp>
        <p:nvGrpSpPr>
          <p:cNvPr id="75" name="Google Shape;75;p14"/>
          <p:cNvGrpSpPr/>
          <p:nvPr/>
        </p:nvGrpSpPr>
        <p:grpSpPr>
          <a:xfrm>
            <a:off x="0" y="1479988"/>
            <a:ext cx="9148600" cy="3678925"/>
            <a:chOff x="0" y="1464550"/>
            <a:chExt cx="9148600" cy="3678925"/>
          </a:xfrm>
        </p:grpSpPr>
        <p:sp>
          <p:nvSpPr>
            <p:cNvPr id="76" name="Google Shape;76;p14"/>
            <p:cNvSpPr/>
            <p:nvPr/>
          </p:nvSpPr>
          <p:spPr>
            <a:xfrm>
              <a:off x="4600" y="2729675"/>
              <a:ext cx="9144000" cy="2413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77" name="Google Shape;77;p14"/>
            <p:cNvPicPr preferRelativeResize="0"/>
            <p:nvPr/>
          </p:nvPicPr>
          <p:blipFill rotWithShape="1">
            <a:blip r:embed="rId4">
              <a:alphaModFix/>
            </a:blip>
            <a:srcRect l="5300" r="8097"/>
            <a:stretch/>
          </p:blipFill>
          <p:spPr>
            <a:xfrm>
              <a:off x="0" y="1464550"/>
              <a:ext cx="9144003" cy="349924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8" name="Google Shape;78;p14"/>
          <p:cNvSpPr txBox="1"/>
          <p:nvPr/>
        </p:nvSpPr>
        <p:spPr>
          <a:xfrm>
            <a:off x="790700" y="3515675"/>
            <a:ext cx="2336400" cy="4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 smtClean="0">
                <a:solidFill>
                  <a:srgbClr val="6471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Staatliches"/>
                <a:cs typeface="Times New Roman" panose="02020603050405020304" pitchFamily="18" charset="0"/>
                <a:sym typeface="Staatliches"/>
              </a:rPr>
              <a:t>  </a:t>
            </a:r>
            <a:endParaRPr sz="2800" b="1" dirty="0">
              <a:solidFill>
                <a:srgbClr val="64712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Staatliches"/>
              <a:cs typeface="Times New Roman" panose="02020603050405020304" pitchFamily="18" charset="0"/>
              <a:sym typeface="Staatliches"/>
            </a:endParaRPr>
          </a:p>
        </p:txBody>
      </p:sp>
      <p:sp>
        <p:nvSpPr>
          <p:cNvPr id="79" name="Google Shape;79;p14"/>
          <p:cNvSpPr txBox="1"/>
          <p:nvPr/>
        </p:nvSpPr>
        <p:spPr>
          <a:xfrm>
            <a:off x="1277585" y="2779400"/>
            <a:ext cx="17157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5000" dirty="0">
                <a:solidFill>
                  <a:srgbClr val="647121"/>
                </a:solidFill>
                <a:latin typeface="Staatliches"/>
                <a:ea typeface="Staatliches"/>
                <a:cs typeface="Staatliches"/>
                <a:sym typeface="Staatliches"/>
              </a:rPr>
              <a:t>01</a:t>
            </a:r>
            <a:endParaRPr sz="5000" dirty="0">
              <a:solidFill>
                <a:srgbClr val="647121"/>
              </a:solidFill>
              <a:latin typeface="Staatliches"/>
              <a:ea typeface="Staatliches"/>
              <a:cs typeface="Staatliches"/>
              <a:sym typeface="Staatliches"/>
            </a:endParaRPr>
          </a:p>
        </p:txBody>
      </p:sp>
      <p:sp>
        <p:nvSpPr>
          <p:cNvPr id="81" name="Google Shape;81;p14"/>
          <p:cNvSpPr txBox="1"/>
          <p:nvPr/>
        </p:nvSpPr>
        <p:spPr>
          <a:xfrm>
            <a:off x="979400" y="3523426"/>
            <a:ext cx="2579600" cy="4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 smtClean="0">
                <a:solidFill>
                  <a:srgbClr val="6471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Staatliches"/>
                <a:cs typeface="Times New Roman" pitchFamily="18" charset="0"/>
                <a:sym typeface="Staatliches"/>
              </a:rPr>
              <a:t>Quá trình thực hiện</a:t>
            </a:r>
            <a:endParaRPr sz="2800" b="1" dirty="0">
              <a:solidFill>
                <a:srgbClr val="64712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ea typeface="Staatliches"/>
              <a:cs typeface="Times New Roman" pitchFamily="18" charset="0"/>
              <a:sym typeface="Staatliches"/>
            </a:endParaRPr>
          </a:p>
        </p:txBody>
      </p:sp>
      <p:sp>
        <p:nvSpPr>
          <p:cNvPr id="83" name="Google Shape;83;p14"/>
          <p:cNvSpPr txBox="1"/>
          <p:nvPr/>
        </p:nvSpPr>
        <p:spPr>
          <a:xfrm>
            <a:off x="5706600" y="3515675"/>
            <a:ext cx="2336400" cy="4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 smtClean="0">
                <a:solidFill>
                  <a:srgbClr val="6471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Staatliches"/>
                <a:cs typeface="Times New Roman" pitchFamily="18" charset="0"/>
                <a:sym typeface="Staatliches"/>
              </a:rPr>
              <a:t>        </a:t>
            </a:r>
            <a:r>
              <a:rPr lang="en-US" sz="2800" b="1" dirty="0" err="1" smtClean="0">
                <a:solidFill>
                  <a:srgbClr val="6471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Staatliches"/>
                <a:cs typeface="Times New Roman" pitchFamily="18" charset="0"/>
                <a:sym typeface="Staatliches"/>
              </a:rPr>
              <a:t>Kết</a:t>
            </a:r>
            <a:r>
              <a:rPr lang="en-US" sz="2800" b="1" dirty="0" smtClean="0">
                <a:solidFill>
                  <a:srgbClr val="6471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Staatliches"/>
                <a:cs typeface="Times New Roman" pitchFamily="18" charset="0"/>
                <a:sym typeface="Staatliches"/>
              </a:rPr>
              <a:t> </a:t>
            </a:r>
            <a:r>
              <a:rPr lang="en-US" sz="2800" b="1" dirty="0" err="1" smtClean="0">
                <a:solidFill>
                  <a:srgbClr val="6471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Staatliches"/>
                <a:cs typeface="Times New Roman" pitchFamily="18" charset="0"/>
                <a:sym typeface="Staatliches"/>
              </a:rPr>
              <a:t>luận</a:t>
            </a:r>
            <a:endParaRPr sz="2800" b="1" dirty="0">
              <a:solidFill>
                <a:srgbClr val="64712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ea typeface="Staatliches"/>
              <a:cs typeface="Times New Roman" pitchFamily="18" charset="0"/>
              <a:sym typeface="Staatliches"/>
            </a:endParaRPr>
          </a:p>
        </p:txBody>
      </p:sp>
      <p:sp>
        <p:nvSpPr>
          <p:cNvPr id="84" name="Google Shape;84;p14"/>
          <p:cNvSpPr txBox="1"/>
          <p:nvPr/>
        </p:nvSpPr>
        <p:spPr>
          <a:xfrm>
            <a:off x="5706600" y="4006126"/>
            <a:ext cx="2336400" cy="6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64712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6" name="Google Shape;86;p14"/>
          <p:cNvSpPr txBox="1"/>
          <p:nvPr/>
        </p:nvSpPr>
        <p:spPr>
          <a:xfrm>
            <a:off x="6017000" y="2779400"/>
            <a:ext cx="17157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dirty="0" smtClean="0">
                <a:solidFill>
                  <a:srgbClr val="647121"/>
                </a:solidFill>
                <a:latin typeface="Staatliches"/>
                <a:ea typeface="Staatliches"/>
                <a:cs typeface="Staatliches"/>
                <a:sym typeface="Staatliches"/>
              </a:rPr>
              <a:t>     </a:t>
            </a:r>
            <a:r>
              <a:rPr lang="uk" sz="5000" dirty="0" smtClean="0">
                <a:solidFill>
                  <a:srgbClr val="647121"/>
                </a:solidFill>
                <a:latin typeface="Staatliches"/>
                <a:ea typeface="Staatliches"/>
                <a:cs typeface="Staatliches"/>
                <a:sym typeface="Staatliches"/>
              </a:rPr>
              <a:t>0</a:t>
            </a:r>
            <a:r>
              <a:rPr lang="en-US" sz="5000" dirty="0" smtClean="0">
                <a:solidFill>
                  <a:srgbClr val="647121"/>
                </a:solidFill>
                <a:latin typeface="Staatliches"/>
                <a:ea typeface="Staatliches"/>
                <a:cs typeface="Staatliches"/>
                <a:sym typeface="Staatliches"/>
              </a:rPr>
              <a:t>2</a:t>
            </a:r>
            <a:endParaRPr sz="5000" dirty="0">
              <a:solidFill>
                <a:srgbClr val="647121"/>
              </a:solidFill>
              <a:latin typeface="Staatliches"/>
              <a:ea typeface="Staatliches"/>
              <a:cs typeface="Staatliches"/>
              <a:sym typeface="Staatliches"/>
            </a:endParaRPr>
          </a:p>
        </p:txBody>
      </p:sp>
      <p:grpSp>
        <p:nvGrpSpPr>
          <p:cNvPr id="87" name="Google Shape;87;p14"/>
          <p:cNvGrpSpPr/>
          <p:nvPr/>
        </p:nvGrpSpPr>
        <p:grpSpPr>
          <a:xfrm>
            <a:off x="8321925" y="300625"/>
            <a:ext cx="544000" cy="119400"/>
            <a:chOff x="8233900" y="319500"/>
            <a:chExt cx="544000" cy="119400"/>
          </a:xfrm>
        </p:grpSpPr>
        <p:sp>
          <p:nvSpPr>
            <p:cNvPr id="88" name="Google Shape;88;p14"/>
            <p:cNvSpPr/>
            <p:nvPr/>
          </p:nvSpPr>
          <p:spPr>
            <a:xfrm>
              <a:off x="8658500" y="319500"/>
              <a:ext cx="119400" cy="1194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14"/>
            <p:cNvSpPr/>
            <p:nvPr/>
          </p:nvSpPr>
          <p:spPr>
            <a:xfrm>
              <a:off x="8446200" y="319500"/>
              <a:ext cx="119400" cy="1194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14"/>
            <p:cNvSpPr/>
            <p:nvPr/>
          </p:nvSpPr>
          <p:spPr>
            <a:xfrm>
              <a:off x="8233900" y="319500"/>
              <a:ext cx="119400" cy="1194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558664568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0"/>
      <p:bldP spid="79" grpId="0"/>
      <p:bldP spid="81" grpId="0"/>
      <p:bldP spid="83" grpId="0"/>
      <p:bldP spid="8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9"/>
          <p:cNvSpPr txBox="1"/>
          <p:nvPr/>
        </p:nvSpPr>
        <p:spPr>
          <a:xfrm>
            <a:off x="-1228250" y="429625"/>
            <a:ext cx="7704000" cy="6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36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rPr>
              <a:t>Famous spring gardens</a:t>
            </a:r>
            <a:endParaRPr sz="3600">
              <a:solidFill>
                <a:schemeClr val="lt1"/>
              </a:solidFill>
              <a:latin typeface="Staatliches"/>
              <a:ea typeface="Staatliches"/>
              <a:cs typeface="Staatliches"/>
              <a:sym typeface="Staatliches"/>
            </a:endParaRPr>
          </a:p>
        </p:txBody>
      </p:sp>
      <p:sp>
        <p:nvSpPr>
          <p:cNvPr id="161" name="Google Shape;161;p19"/>
          <p:cNvSpPr txBox="1"/>
          <p:nvPr/>
        </p:nvSpPr>
        <p:spPr>
          <a:xfrm>
            <a:off x="715100" y="2559265"/>
            <a:ext cx="2545200" cy="42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28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rPr>
              <a:t>Mercury</a:t>
            </a:r>
            <a:endParaRPr sz="2800">
              <a:solidFill>
                <a:schemeClr val="lt1"/>
              </a:solidFill>
              <a:latin typeface="Staatliches"/>
              <a:ea typeface="Staatliches"/>
              <a:cs typeface="Staatliches"/>
              <a:sym typeface="Staatliches"/>
            </a:endParaRPr>
          </a:p>
        </p:txBody>
      </p:sp>
      <p:sp>
        <p:nvSpPr>
          <p:cNvPr id="162" name="Google Shape;162;p19"/>
          <p:cNvSpPr txBox="1"/>
          <p:nvPr/>
        </p:nvSpPr>
        <p:spPr>
          <a:xfrm>
            <a:off x="715100" y="1664009"/>
            <a:ext cx="2545200" cy="42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28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rPr>
              <a:t>Neptune</a:t>
            </a:r>
            <a:endParaRPr sz="2800">
              <a:solidFill>
                <a:schemeClr val="lt1"/>
              </a:solidFill>
              <a:latin typeface="Staatliches"/>
              <a:ea typeface="Staatliches"/>
              <a:cs typeface="Staatliches"/>
              <a:sym typeface="Staatliches"/>
            </a:endParaRPr>
          </a:p>
        </p:txBody>
      </p:sp>
      <p:sp>
        <p:nvSpPr>
          <p:cNvPr id="163" name="Google Shape;163;p19"/>
          <p:cNvSpPr txBox="1"/>
          <p:nvPr/>
        </p:nvSpPr>
        <p:spPr>
          <a:xfrm>
            <a:off x="715100" y="3454512"/>
            <a:ext cx="2545200" cy="42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28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rPr>
              <a:t>Venus</a:t>
            </a:r>
            <a:endParaRPr sz="2800">
              <a:solidFill>
                <a:schemeClr val="lt1"/>
              </a:solidFill>
              <a:latin typeface="Staatliches"/>
              <a:ea typeface="Staatliches"/>
              <a:cs typeface="Staatliches"/>
              <a:sym typeface="Staatliches"/>
            </a:endParaRPr>
          </a:p>
        </p:txBody>
      </p:sp>
      <p:sp>
        <p:nvSpPr>
          <p:cNvPr id="164" name="Google Shape;164;p19"/>
          <p:cNvSpPr txBox="1"/>
          <p:nvPr/>
        </p:nvSpPr>
        <p:spPr>
          <a:xfrm>
            <a:off x="715100" y="3028618"/>
            <a:ext cx="2545200" cy="42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Mercury is the smallest planet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5" name="Google Shape;165;p19"/>
          <p:cNvSpPr txBox="1"/>
          <p:nvPr/>
        </p:nvSpPr>
        <p:spPr>
          <a:xfrm>
            <a:off x="715100" y="2133366"/>
            <a:ext cx="2545200" cy="42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Neptune is far from the Sun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6" name="Google Shape;166;p19"/>
          <p:cNvSpPr txBox="1"/>
          <p:nvPr/>
        </p:nvSpPr>
        <p:spPr>
          <a:xfrm>
            <a:off x="715100" y="3923867"/>
            <a:ext cx="2545200" cy="42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Venus has high temperatures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67" name="Google Shape;167;p19"/>
          <p:cNvPicPr preferRelativeResize="0"/>
          <p:nvPr/>
        </p:nvPicPr>
        <p:blipFill rotWithShape="1">
          <a:blip r:embed="rId3">
            <a:alphaModFix/>
          </a:blip>
          <a:srcRect t="21452" r="11142" b="10939"/>
          <a:stretch/>
        </p:blipFill>
        <p:spPr>
          <a:xfrm flipH="1">
            <a:off x="3" y="0"/>
            <a:ext cx="9143997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8" name="Google Shape;168;p19"/>
          <p:cNvGrpSpPr/>
          <p:nvPr/>
        </p:nvGrpSpPr>
        <p:grpSpPr>
          <a:xfrm rot="-5400000">
            <a:off x="3788868" y="-203063"/>
            <a:ext cx="5171704" cy="5538622"/>
            <a:chOff x="0" y="1464550"/>
            <a:chExt cx="9148600" cy="3678925"/>
          </a:xfrm>
        </p:grpSpPr>
        <p:sp>
          <p:nvSpPr>
            <p:cNvPr id="169" name="Google Shape;169;p19"/>
            <p:cNvSpPr/>
            <p:nvPr/>
          </p:nvSpPr>
          <p:spPr>
            <a:xfrm>
              <a:off x="4600" y="2729675"/>
              <a:ext cx="9144000" cy="2413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70" name="Google Shape;170;p19"/>
            <p:cNvPicPr preferRelativeResize="0"/>
            <p:nvPr/>
          </p:nvPicPr>
          <p:blipFill rotWithShape="1">
            <a:blip r:embed="rId4">
              <a:alphaModFix/>
            </a:blip>
            <a:srcRect l="5300" r="8097"/>
            <a:stretch/>
          </p:blipFill>
          <p:spPr>
            <a:xfrm>
              <a:off x="0" y="1464550"/>
              <a:ext cx="9144003" cy="349924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71" name="Google Shape;171;p19"/>
          <p:cNvSpPr txBox="1"/>
          <p:nvPr/>
        </p:nvSpPr>
        <p:spPr>
          <a:xfrm>
            <a:off x="638900" y="489475"/>
            <a:ext cx="3420144" cy="12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Staatliches"/>
                <a:cs typeface="Times New Roman" pitchFamily="18" charset="0"/>
                <a:sym typeface="Staatliches"/>
              </a:rPr>
              <a:t>Quá trình thực hiện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Staatliches"/>
                <a:cs typeface="Times New Roman" pitchFamily="18" charset="0"/>
                <a:sym typeface="Staatliches"/>
              </a:rPr>
              <a:t> </a:t>
            </a:r>
            <a:r>
              <a:rPr lang="en-US" sz="36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Staatliches"/>
                <a:cs typeface="Times New Roman" pitchFamily="18" charset="0"/>
                <a:sym typeface="Staatliches"/>
              </a:rPr>
              <a:t>          </a:t>
            </a:r>
            <a:endParaRPr sz="36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ea typeface="Staatliches"/>
              <a:cs typeface="Times New Roman" pitchFamily="18" charset="0"/>
              <a:sym typeface="Staatliches"/>
            </a:endParaRPr>
          </a:p>
        </p:txBody>
      </p:sp>
      <p:sp>
        <p:nvSpPr>
          <p:cNvPr id="172" name="Google Shape;172;p19"/>
          <p:cNvSpPr txBox="1"/>
          <p:nvPr/>
        </p:nvSpPr>
        <p:spPr>
          <a:xfrm>
            <a:off x="638900" y="2864065"/>
            <a:ext cx="2545200" cy="42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 err="1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Staatliches"/>
                <a:cs typeface="Times New Roman" pitchFamily="18" charset="0"/>
                <a:sym typeface="Staatliches"/>
              </a:rPr>
              <a:t>Giai</a:t>
            </a:r>
            <a:r>
              <a:rPr lang="en-US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Staatliches"/>
                <a:cs typeface="Times New Roman" pitchFamily="18" charset="0"/>
                <a:sym typeface="Staatliches"/>
              </a:rPr>
              <a:t> </a:t>
            </a:r>
            <a:r>
              <a:rPr lang="en-US" sz="2800" b="1" dirty="0" err="1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Staatliches"/>
                <a:cs typeface="Times New Roman" pitchFamily="18" charset="0"/>
                <a:sym typeface="Staatliches"/>
              </a:rPr>
              <a:t>đoạn</a:t>
            </a:r>
            <a:r>
              <a:rPr lang="en-US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Staatliches"/>
                <a:cs typeface="Times New Roman" pitchFamily="18" charset="0"/>
                <a:sym typeface="Staatliches"/>
              </a:rPr>
              <a:t> 2:</a:t>
            </a:r>
            <a:endParaRPr sz="2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ea typeface="Staatliches"/>
              <a:cs typeface="Times New Roman" pitchFamily="18" charset="0"/>
              <a:sym typeface="Staatliches"/>
            </a:endParaRPr>
          </a:p>
        </p:txBody>
      </p:sp>
      <p:sp>
        <p:nvSpPr>
          <p:cNvPr id="173" name="Google Shape;173;p19"/>
          <p:cNvSpPr txBox="1"/>
          <p:nvPr/>
        </p:nvSpPr>
        <p:spPr>
          <a:xfrm>
            <a:off x="646718" y="2409675"/>
            <a:ext cx="2750100" cy="50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 smtClean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"/>
                <a:ea typeface="Lato"/>
                <a:cs typeface="Lato"/>
                <a:sym typeface="Lato"/>
              </a:rPr>
              <a:t>Tìm</a:t>
            </a:r>
            <a:r>
              <a:rPr lang="en-US" sz="1800" dirty="0" smtClean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800" dirty="0" err="1" smtClean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"/>
                <a:ea typeface="Lato"/>
                <a:cs typeface="Lato"/>
                <a:sym typeface="Lato"/>
              </a:rPr>
              <a:t>và</a:t>
            </a:r>
            <a:r>
              <a:rPr lang="en-US" sz="1800" dirty="0" smtClean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800" dirty="0" err="1" smtClean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"/>
                <a:ea typeface="Lato"/>
                <a:cs typeface="Lato"/>
                <a:sym typeface="Lato"/>
              </a:rPr>
              <a:t>nghiên</a:t>
            </a:r>
            <a:r>
              <a:rPr lang="en-US" sz="1800" dirty="0" smtClean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800" dirty="0" err="1" smtClean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"/>
                <a:ea typeface="Lato"/>
                <a:cs typeface="Lato"/>
                <a:sym typeface="Lato"/>
              </a:rPr>
              <a:t>cứu</a:t>
            </a:r>
            <a:r>
              <a:rPr lang="en-US" sz="1800" dirty="0" smtClean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800" dirty="0" err="1" smtClean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"/>
                <a:ea typeface="Lato"/>
                <a:cs typeface="Lato"/>
                <a:sym typeface="Lato"/>
              </a:rPr>
              <a:t>tài</a:t>
            </a:r>
            <a:r>
              <a:rPr lang="en-US" sz="1800" dirty="0" smtClean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800" dirty="0" err="1" smtClean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"/>
                <a:ea typeface="Lato"/>
                <a:cs typeface="Lato"/>
                <a:sym typeface="Lato"/>
              </a:rPr>
              <a:t>liệu</a:t>
            </a:r>
            <a:endParaRPr sz="1800" dirty="0">
              <a:solidFill>
                <a:schemeClr val="l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4" name="Google Shape;174;p19"/>
          <p:cNvSpPr txBox="1"/>
          <p:nvPr/>
        </p:nvSpPr>
        <p:spPr>
          <a:xfrm>
            <a:off x="638900" y="1968809"/>
            <a:ext cx="2545200" cy="42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 err="1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Staatliches"/>
                <a:cs typeface="Times New Roman" pitchFamily="18" charset="0"/>
                <a:sym typeface="Staatliches"/>
              </a:rPr>
              <a:t>Giai</a:t>
            </a:r>
            <a:r>
              <a:rPr lang="en-US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Staatliches"/>
                <a:cs typeface="Times New Roman" pitchFamily="18" charset="0"/>
                <a:sym typeface="Staatliches"/>
              </a:rPr>
              <a:t> </a:t>
            </a:r>
            <a:r>
              <a:rPr lang="en-US" sz="2800" b="1" dirty="0" err="1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Staatliches"/>
                <a:cs typeface="Times New Roman" pitchFamily="18" charset="0"/>
                <a:sym typeface="Staatliches"/>
              </a:rPr>
              <a:t>đoạn</a:t>
            </a:r>
            <a:r>
              <a:rPr lang="en-US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Staatliches"/>
                <a:cs typeface="Times New Roman" pitchFamily="18" charset="0"/>
                <a:sym typeface="Staatliches"/>
              </a:rPr>
              <a:t> 1:</a:t>
            </a:r>
            <a:endParaRPr sz="2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ea typeface="Staatliches"/>
              <a:cs typeface="Times New Roman" pitchFamily="18" charset="0"/>
              <a:sym typeface="Staatliches"/>
            </a:endParaRPr>
          </a:p>
        </p:txBody>
      </p:sp>
      <p:sp>
        <p:nvSpPr>
          <p:cNvPr id="175" name="Google Shape;175;p19"/>
          <p:cNvSpPr txBox="1"/>
          <p:nvPr/>
        </p:nvSpPr>
        <p:spPr>
          <a:xfrm>
            <a:off x="646717" y="4232365"/>
            <a:ext cx="2958659" cy="50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 smtClean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"/>
                <a:ea typeface="Lato"/>
                <a:cs typeface="Lato"/>
                <a:sym typeface="Lato"/>
              </a:rPr>
              <a:t>Thực</a:t>
            </a:r>
            <a:r>
              <a:rPr lang="en-US" sz="1800" dirty="0" smtClean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800" dirty="0" err="1" smtClean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"/>
                <a:ea typeface="Lato"/>
                <a:cs typeface="Lato"/>
                <a:sym typeface="Lato"/>
              </a:rPr>
              <a:t>hiện</a:t>
            </a:r>
            <a:r>
              <a:rPr lang="en-US" sz="1800" dirty="0" smtClean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800" dirty="0" err="1" smtClean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"/>
                <a:ea typeface="Lato"/>
                <a:cs typeface="Lato"/>
                <a:sym typeface="Lato"/>
              </a:rPr>
              <a:t>phương</a:t>
            </a:r>
            <a:r>
              <a:rPr lang="en-US" sz="1800" dirty="0" smtClean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800" dirty="0" err="1" smtClean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"/>
                <a:ea typeface="Lato"/>
                <a:cs typeface="Lato"/>
                <a:sym typeface="Lato"/>
              </a:rPr>
              <a:t>án</a:t>
            </a:r>
            <a:r>
              <a:rPr lang="en-US" sz="1800" dirty="0" smtClean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800" dirty="0" err="1" smtClean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"/>
                <a:ea typeface="Lato"/>
                <a:cs typeface="Lato"/>
                <a:sym typeface="Lato"/>
              </a:rPr>
              <a:t>đề</a:t>
            </a:r>
            <a:r>
              <a:rPr lang="en-US" sz="1800" dirty="0" smtClean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800" dirty="0" err="1" smtClean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"/>
                <a:ea typeface="Lato"/>
                <a:cs typeface="Lato"/>
                <a:sym typeface="Lato"/>
              </a:rPr>
              <a:t>ra.</a:t>
            </a:r>
            <a:endParaRPr sz="1800" dirty="0">
              <a:solidFill>
                <a:schemeClr val="l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6" name="Google Shape;176;p19"/>
          <p:cNvSpPr txBox="1"/>
          <p:nvPr/>
        </p:nvSpPr>
        <p:spPr>
          <a:xfrm>
            <a:off x="638900" y="3753754"/>
            <a:ext cx="2545200" cy="42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 err="1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Staatliches"/>
                <a:cs typeface="Times New Roman" pitchFamily="18" charset="0"/>
                <a:sym typeface="Staatliches"/>
              </a:rPr>
              <a:t>Giai</a:t>
            </a:r>
            <a:r>
              <a:rPr lang="en-US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Staatliches"/>
                <a:cs typeface="Times New Roman" pitchFamily="18" charset="0"/>
                <a:sym typeface="Staatliches"/>
              </a:rPr>
              <a:t> </a:t>
            </a:r>
            <a:r>
              <a:rPr lang="en-US" sz="2800" b="1" dirty="0" err="1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Staatliches"/>
                <a:cs typeface="Times New Roman" pitchFamily="18" charset="0"/>
                <a:sym typeface="Staatliches"/>
              </a:rPr>
              <a:t>đoạn</a:t>
            </a:r>
            <a:r>
              <a:rPr lang="en-US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Staatliches"/>
                <a:cs typeface="Times New Roman" pitchFamily="18" charset="0"/>
                <a:sym typeface="Staatliches"/>
              </a:rPr>
              <a:t> 3:</a:t>
            </a:r>
            <a:endParaRPr sz="2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ea typeface="Staatliches"/>
              <a:cs typeface="Times New Roman" pitchFamily="18" charset="0"/>
              <a:sym typeface="Staatliches"/>
            </a:endParaRPr>
          </a:p>
        </p:txBody>
      </p:sp>
      <p:sp>
        <p:nvSpPr>
          <p:cNvPr id="177" name="Google Shape;177;p19"/>
          <p:cNvSpPr txBox="1"/>
          <p:nvPr/>
        </p:nvSpPr>
        <p:spPr>
          <a:xfrm>
            <a:off x="646717" y="3330181"/>
            <a:ext cx="3176279" cy="50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 smtClean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" charset="0"/>
                <a:ea typeface="Lato"/>
                <a:cs typeface="Times New Roman" pitchFamily="18" charset="0"/>
                <a:sym typeface="Lato"/>
              </a:rPr>
              <a:t>Chọn</a:t>
            </a:r>
            <a:r>
              <a:rPr lang="en-US" sz="1800" dirty="0" smtClean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" charset="0"/>
                <a:ea typeface="Lato"/>
                <a:cs typeface="Times New Roman" pitchFamily="18" charset="0"/>
                <a:sym typeface="Lato"/>
              </a:rPr>
              <a:t> </a:t>
            </a:r>
            <a:r>
              <a:rPr lang="en-US" sz="1800" dirty="0" err="1" smtClean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" charset="0"/>
                <a:ea typeface="Lato"/>
                <a:cs typeface="Times New Roman" pitchFamily="18" charset="0"/>
                <a:sym typeface="Lato"/>
              </a:rPr>
              <a:t>phương</a:t>
            </a:r>
            <a:r>
              <a:rPr lang="en-US" sz="1800" dirty="0" smtClean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" charset="0"/>
                <a:ea typeface="Lato"/>
                <a:cs typeface="Times New Roman" pitchFamily="18" charset="0"/>
                <a:sym typeface="Lato"/>
              </a:rPr>
              <a:t> </a:t>
            </a:r>
            <a:r>
              <a:rPr lang="en-US" sz="1800" dirty="0" err="1" smtClean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" charset="0"/>
                <a:ea typeface="Lato"/>
                <a:cs typeface="Times New Roman" pitchFamily="18" charset="0"/>
                <a:sym typeface="Lato"/>
              </a:rPr>
              <a:t>án</a:t>
            </a:r>
            <a:r>
              <a:rPr lang="en-US" sz="1800" dirty="0" smtClean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" charset="0"/>
                <a:ea typeface="Lato"/>
                <a:cs typeface="Times New Roman" pitchFamily="18" charset="0"/>
                <a:sym typeface="Lato"/>
              </a:rPr>
              <a:t> </a:t>
            </a:r>
            <a:r>
              <a:rPr lang="en-US" sz="1800" dirty="0" err="1" smtClean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" charset="0"/>
                <a:ea typeface="Lato"/>
                <a:cs typeface="Times New Roman" pitchFamily="18" charset="0"/>
                <a:sym typeface="Lato"/>
              </a:rPr>
              <a:t>thực</a:t>
            </a:r>
            <a:r>
              <a:rPr lang="en-US" sz="1800" dirty="0" smtClean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" charset="0"/>
                <a:ea typeface="Lato"/>
                <a:cs typeface="Times New Roman" pitchFamily="18" charset="0"/>
                <a:sym typeface="Lato"/>
              </a:rPr>
              <a:t> </a:t>
            </a:r>
            <a:r>
              <a:rPr lang="en-US" sz="1800" dirty="0" err="1" smtClean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" charset="0"/>
                <a:ea typeface="Lato"/>
                <a:cs typeface="Times New Roman" pitchFamily="18" charset="0"/>
                <a:sym typeface="Lato"/>
              </a:rPr>
              <a:t>hiện</a:t>
            </a:r>
            <a:r>
              <a:rPr lang="en-US" sz="1800" dirty="0" smtClean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" charset="0"/>
                <a:ea typeface="Lato"/>
                <a:cs typeface="Times New Roman" pitchFamily="18" charset="0"/>
                <a:sym typeface="Lato"/>
              </a:rPr>
              <a:t>.</a:t>
            </a:r>
            <a:endParaRPr sz="1800" dirty="0">
              <a:solidFill>
                <a:schemeClr val="l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ato" charset="0"/>
              <a:ea typeface="Lato"/>
              <a:cs typeface="Times New Roman" pitchFamily="18" charset="0"/>
              <a:sym typeface="Lato"/>
            </a:endParaRPr>
          </a:p>
        </p:txBody>
      </p:sp>
      <p:sp>
        <p:nvSpPr>
          <p:cNvPr id="179" name="Google Shape;179;p19"/>
          <p:cNvSpPr/>
          <p:nvPr/>
        </p:nvSpPr>
        <p:spPr>
          <a:xfrm>
            <a:off x="395625" y="2133375"/>
            <a:ext cx="251100" cy="21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19"/>
          <p:cNvSpPr/>
          <p:nvPr/>
        </p:nvSpPr>
        <p:spPr>
          <a:xfrm>
            <a:off x="395625" y="3071975"/>
            <a:ext cx="251100" cy="21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19"/>
          <p:cNvSpPr/>
          <p:nvPr/>
        </p:nvSpPr>
        <p:spPr>
          <a:xfrm>
            <a:off x="395625" y="3967200"/>
            <a:ext cx="251100" cy="21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19"/>
          <p:cNvSpPr/>
          <p:nvPr/>
        </p:nvSpPr>
        <p:spPr>
          <a:xfrm>
            <a:off x="7131225" y="2864075"/>
            <a:ext cx="251100" cy="21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19"/>
          <p:cNvSpPr/>
          <p:nvPr/>
        </p:nvSpPr>
        <p:spPr>
          <a:xfrm>
            <a:off x="7382325" y="936925"/>
            <a:ext cx="251100" cy="21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19"/>
          <p:cNvSpPr/>
          <p:nvPr/>
        </p:nvSpPr>
        <p:spPr>
          <a:xfrm>
            <a:off x="6162700" y="3330175"/>
            <a:ext cx="251100" cy="21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112;p16"/>
          <p:cNvSpPr txBox="1"/>
          <p:nvPr/>
        </p:nvSpPr>
        <p:spPr>
          <a:xfrm>
            <a:off x="5929125" y="1372150"/>
            <a:ext cx="1407280" cy="6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9600" dirty="0" smtClean="0">
                <a:solidFill>
                  <a:srgbClr val="C00000"/>
                </a:solidFill>
                <a:latin typeface="Staatliches"/>
                <a:ea typeface="Staatliches"/>
                <a:cs typeface="Staatliches"/>
                <a:sym typeface="Staatliches"/>
              </a:rPr>
              <a:t>0</a:t>
            </a:r>
            <a:r>
              <a:rPr lang="en-US" sz="9600" dirty="0">
                <a:solidFill>
                  <a:srgbClr val="C00000"/>
                </a:solidFill>
                <a:latin typeface="Staatliches"/>
                <a:ea typeface="Staatliches"/>
                <a:cs typeface="Staatliches"/>
                <a:sym typeface="Staatliches"/>
              </a:rPr>
              <a:t>1</a:t>
            </a:r>
            <a:endParaRPr sz="9600" dirty="0">
              <a:solidFill>
                <a:srgbClr val="C00000"/>
              </a:solidFill>
              <a:latin typeface="Staatliches"/>
              <a:ea typeface="Staatliches"/>
              <a:cs typeface="Staatliches"/>
              <a:sym typeface="Staatliche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864476" y="2417306"/>
            <a:ext cx="3536577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3200" b="1" dirty="0" smtClean="0">
                <a:solidFill>
                  <a:srgbClr val="6471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Staatliches"/>
                <a:cs typeface="Times New Roman" pitchFamily="18" charset="0"/>
                <a:sym typeface="Staatliches"/>
              </a:rPr>
              <a:t>Quá Trình Thực Hiện</a:t>
            </a:r>
            <a:endParaRPr lang="en-US" sz="3200" b="1" dirty="0">
              <a:solidFill>
                <a:srgbClr val="64712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ea typeface="Staatliches"/>
              <a:cs typeface="Times New Roman" pitchFamily="18" charset="0"/>
              <a:sym typeface="Staatliches"/>
            </a:endParaRPr>
          </a:p>
        </p:txBody>
      </p:sp>
    </p:spTree>
    <p:extLst>
      <p:ext uri="{BB962C8B-B14F-4D97-AF65-F5344CB8AC3E}">
        <p14:creationId xmlns:p14="http://schemas.microsoft.com/office/powerpoint/2010/main" val="1338393408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1" grpId="0"/>
      <p:bldP spid="172" grpId="0"/>
      <p:bldP spid="173" grpId="0"/>
      <p:bldP spid="174" grpId="0"/>
      <p:bldP spid="175" grpId="0"/>
      <p:bldP spid="176" grpId="0"/>
      <p:bldP spid="177" grpId="0"/>
      <p:bldP spid="27" grpId="0"/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96;p15"/>
          <p:cNvPicPr preferRelativeResize="0"/>
          <p:nvPr/>
        </p:nvPicPr>
        <p:blipFill rotWithShape="1">
          <a:blip r:embed="rId2">
            <a:alphaModFix/>
            <a:duotone>
              <a:prstClr val="black"/>
              <a:schemeClr val="accent6">
                <a:tint val="45000"/>
                <a:satMod val="400000"/>
              </a:schemeClr>
            </a:duotone>
          </a:blip>
          <a:srcRect l="5300" t="66637" r="8097"/>
          <a:stretch/>
        </p:blipFill>
        <p:spPr>
          <a:xfrm>
            <a:off x="-12" y="0"/>
            <a:ext cx="9144003" cy="95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99;p15"/>
          <p:cNvPicPr preferRelativeResize="0"/>
          <p:nvPr/>
        </p:nvPicPr>
        <p:blipFill rotWithShape="1">
          <a:blip r:embed="rId2">
            <a:alphaModFix/>
            <a:duotone>
              <a:prstClr val="black"/>
              <a:schemeClr val="accent6">
                <a:tint val="45000"/>
                <a:satMod val="400000"/>
              </a:schemeClr>
            </a:duotone>
          </a:blip>
          <a:srcRect l="5300" t="66637" r="8097"/>
          <a:stretch/>
        </p:blipFill>
        <p:spPr>
          <a:xfrm rot="10800000">
            <a:off x="-33425" y="4215150"/>
            <a:ext cx="9144003" cy="9552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/>
          <p:nvPr/>
        </p:nvSpPr>
        <p:spPr>
          <a:xfrm>
            <a:off x="2621594" y="1627371"/>
            <a:ext cx="3469137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vi-VN" sz="1800" b="1" dirty="0">
                <a:solidFill>
                  <a:schemeClr val="tx1"/>
                </a:solidFill>
                <a:latin typeface="Times New Roman" pitchFamily="18" charset="0"/>
                <a:ea typeface="Staatliches"/>
                <a:cs typeface="Times New Roman" pitchFamily="18" charset="0"/>
                <a:sym typeface="Staatliches"/>
              </a:rPr>
              <a:t>Giai </a:t>
            </a:r>
            <a:r>
              <a:rPr lang="vi-VN" sz="1800" b="1" dirty="0" smtClean="0">
                <a:solidFill>
                  <a:schemeClr val="tx1"/>
                </a:solidFill>
                <a:latin typeface="Times New Roman" pitchFamily="18" charset="0"/>
                <a:ea typeface="Staatliches"/>
                <a:cs typeface="Times New Roman" pitchFamily="18" charset="0"/>
                <a:sym typeface="Staatliches"/>
              </a:rPr>
              <a:t>đoạn 1</a:t>
            </a:r>
            <a:r>
              <a:rPr lang="en-US" sz="1800" b="1" dirty="0" smtClean="0">
                <a:solidFill>
                  <a:schemeClr val="tx1"/>
                </a:solidFill>
                <a:latin typeface="Times New Roman" pitchFamily="18" charset="0"/>
                <a:ea typeface="Staatliches"/>
                <a:cs typeface="Times New Roman" pitchFamily="18" charset="0"/>
                <a:sym typeface="Staatliches"/>
              </a:rPr>
              <a:t>:</a:t>
            </a:r>
          </a:p>
          <a:p>
            <a:pPr algn="ctr">
              <a:lnSpc>
                <a:spcPct val="150000"/>
              </a:lnSpc>
            </a:pPr>
            <a:r>
              <a:rPr lang="en-US" sz="1800" dirty="0" smtClean="0">
                <a:solidFill>
                  <a:schemeClr val="tx1"/>
                </a:solidFill>
                <a:latin typeface="Times New Roman" pitchFamily="18" charset="0"/>
                <a:ea typeface="Lato"/>
                <a:cs typeface="Times New Roman" pitchFamily="18" charset="0"/>
                <a:sym typeface="Lato"/>
              </a:rPr>
              <a:t>Tìm </a:t>
            </a:r>
            <a:r>
              <a:rPr lang="en-US" sz="1800" dirty="0">
                <a:solidFill>
                  <a:schemeClr val="tx1"/>
                </a:solidFill>
                <a:latin typeface="Times New Roman" pitchFamily="18" charset="0"/>
                <a:ea typeface="Lato"/>
                <a:cs typeface="Times New Roman" pitchFamily="18" charset="0"/>
                <a:sym typeface="Lato"/>
              </a:rPr>
              <a:t>và nghiên cứu </a:t>
            </a:r>
            <a:r>
              <a:rPr lang="en-US" sz="1800" dirty="0" smtClean="0">
                <a:solidFill>
                  <a:schemeClr val="tx1"/>
                </a:solidFill>
                <a:latin typeface="Times New Roman" pitchFamily="18" charset="0"/>
                <a:ea typeface="Lato"/>
                <a:cs typeface="Times New Roman" pitchFamily="18" charset="0"/>
                <a:sym typeface="Lato"/>
              </a:rPr>
              <a:t>các tài liệu có liên quan đến mã hóa video.</a:t>
            </a:r>
            <a:endParaRPr lang="en-US" sz="1800" dirty="0">
              <a:solidFill>
                <a:schemeClr val="tx1"/>
              </a:solidFill>
              <a:latin typeface="Times New Roman" pitchFamily="18" charset="0"/>
              <a:ea typeface="Lato"/>
              <a:cs typeface="Times New Roman" pitchFamily="18" charset="0"/>
              <a:sym typeface="Lato"/>
            </a:endParaRPr>
          </a:p>
        </p:txBody>
      </p:sp>
      <p:grpSp>
        <p:nvGrpSpPr>
          <p:cNvPr id="9" name="Google Shape;1546;p47"/>
          <p:cNvGrpSpPr/>
          <p:nvPr/>
        </p:nvGrpSpPr>
        <p:grpSpPr>
          <a:xfrm>
            <a:off x="0" y="48289"/>
            <a:ext cx="1033707" cy="956930"/>
            <a:chOff x="2679436" y="3270400"/>
            <a:chExt cx="752625" cy="689795"/>
          </a:xfrm>
        </p:grpSpPr>
        <p:sp>
          <p:nvSpPr>
            <p:cNvPr id="10" name="Google Shape;1547;p47"/>
            <p:cNvSpPr/>
            <p:nvPr/>
          </p:nvSpPr>
          <p:spPr>
            <a:xfrm>
              <a:off x="2722600" y="3270400"/>
              <a:ext cx="689490" cy="689691"/>
            </a:xfrm>
            <a:custGeom>
              <a:avLst/>
              <a:gdLst/>
              <a:ahLst/>
              <a:cxnLst/>
              <a:rect l="l" t="t" r="r" b="b"/>
              <a:pathLst>
                <a:path w="109704" h="109736" extrusionOk="0">
                  <a:moveTo>
                    <a:pt x="54835" y="1"/>
                  </a:moveTo>
                  <a:cubicBezTo>
                    <a:pt x="24557" y="1"/>
                    <a:pt x="0" y="24557"/>
                    <a:pt x="0" y="54868"/>
                  </a:cubicBezTo>
                  <a:cubicBezTo>
                    <a:pt x="0" y="85147"/>
                    <a:pt x="24557" y="109736"/>
                    <a:pt x="54835" y="109736"/>
                  </a:cubicBezTo>
                  <a:cubicBezTo>
                    <a:pt x="85147" y="109736"/>
                    <a:pt x="109703" y="85147"/>
                    <a:pt x="109703" y="54868"/>
                  </a:cubicBezTo>
                  <a:cubicBezTo>
                    <a:pt x="109703" y="24557"/>
                    <a:pt x="85147" y="1"/>
                    <a:pt x="5483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548;p47"/>
            <p:cNvSpPr/>
            <p:nvPr/>
          </p:nvSpPr>
          <p:spPr>
            <a:xfrm>
              <a:off x="2679436" y="3344037"/>
              <a:ext cx="345260" cy="537562"/>
            </a:xfrm>
            <a:custGeom>
              <a:avLst/>
              <a:gdLst/>
              <a:ahLst/>
              <a:cxnLst/>
              <a:rect l="l" t="t" r="r" b="b"/>
              <a:pathLst>
                <a:path w="54934" h="85531" extrusionOk="0">
                  <a:moveTo>
                    <a:pt x="32003" y="0"/>
                  </a:moveTo>
                  <a:cubicBezTo>
                    <a:pt x="30517" y="0"/>
                    <a:pt x="28923" y="146"/>
                    <a:pt x="27337" y="384"/>
                  </a:cubicBezTo>
                  <a:cubicBezTo>
                    <a:pt x="230" y="22194"/>
                    <a:pt x="1" y="63426"/>
                    <a:pt x="26879" y="85530"/>
                  </a:cubicBezTo>
                  <a:lnTo>
                    <a:pt x="26944" y="85497"/>
                  </a:lnTo>
                  <a:cubicBezTo>
                    <a:pt x="29789" y="83863"/>
                    <a:pt x="33811" y="81149"/>
                    <a:pt x="33516" y="77356"/>
                  </a:cubicBezTo>
                  <a:cubicBezTo>
                    <a:pt x="33222" y="72778"/>
                    <a:pt x="28481" y="70358"/>
                    <a:pt x="26061" y="67023"/>
                  </a:cubicBezTo>
                  <a:cubicBezTo>
                    <a:pt x="22955" y="62740"/>
                    <a:pt x="27140" y="57900"/>
                    <a:pt x="30835" y="55677"/>
                  </a:cubicBezTo>
                  <a:cubicBezTo>
                    <a:pt x="34236" y="53617"/>
                    <a:pt x="38192" y="53192"/>
                    <a:pt x="42051" y="52505"/>
                  </a:cubicBezTo>
                  <a:cubicBezTo>
                    <a:pt x="45876" y="51786"/>
                    <a:pt x="50258" y="50707"/>
                    <a:pt x="51991" y="46685"/>
                  </a:cubicBezTo>
                  <a:cubicBezTo>
                    <a:pt x="54934" y="39753"/>
                    <a:pt x="40677" y="39360"/>
                    <a:pt x="37146" y="37268"/>
                  </a:cubicBezTo>
                  <a:cubicBezTo>
                    <a:pt x="35511" y="36287"/>
                    <a:pt x="34465" y="34684"/>
                    <a:pt x="35348" y="32788"/>
                  </a:cubicBezTo>
                  <a:cubicBezTo>
                    <a:pt x="36034" y="31317"/>
                    <a:pt x="37800" y="30336"/>
                    <a:pt x="39141" y="29551"/>
                  </a:cubicBezTo>
                  <a:cubicBezTo>
                    <a:pt x="42868" y="27491"/>
                    <a:pt x="47544" y="26085"/>
                    <a:pt x="50618" y="23044"/>
                  </a:cubicBezTo>
                  <a:cubicBezTo>
                    <a:pt x="51174" y="22521"/>
                    <a:pt x="51468" y="22194"/>
                    <a:pt x="51599" y="21605"/>
                  </a:cubicBezTo>
                  <a:lnTo>
                    <a:pt x="51599" y="21605"/>
                  </a:lnTo>
                  <a:cubicBezTo>
                    <a:pt x="51595" y="21618"/>
                    <a:pt x="51592" y="21624"/>
                    <a:pt x="51590" y="21624"/>
                  </a:cubicBezTo>
                  <a:cubicBezTo>
                    <a:pt x="51566" y="21624"/>
                    <a:pt x="51566" y="21144"/>
                    <a:pt x="51566" y="21115"/>
                  </a:cubicBezTo>
                  <a:cubicBezTo>
                    <a:pt x="51501" y="20788"/>
                    <a:pt x="51402" y="20428"/>
                    <a:pt x="51239" y="20134"/>
                  </a:cubicBezTo>
                  <a:cubicBezTo>
                    <a:pt x="50945" y="19578"/>
                    <a:pt x="50487" y="19087"/>
                    <a:pt x="49931" y="18760"/>
                  </a:cubicBezTo>
                  <a:cubicBezTo>
                    <a:pt x="47282" y="17191"/>
                    <a:pt x="44111" y="17387"/>
                    <a:pt x="41168" y="16602"/>
                  </a:cubicBezTo>
                  <a:cubicBezTo>
                    <a:pt x="39369" y="16079"/>
                    <a:pt x="34857" y="15000"/>
                    <a:pt x="36034" y="12090"/>
                  </a:cubicBezTo>
                  <a:cubicBezTo>
                    <a:pt x="36394" y="11109"/>
                    <a:pt x="37048" y="10422"/>
                    <a:pt x="37636" y="9572"/>
                  </a:cubicBezTo>
                  <a:cubicBezTo>
                    <a:pt x="38389" y="8460"/>
                    <a:pt x="38944" y="7218"/>
                    <a:pt x="39239" y="5877"/>
                  </a:cubicBezTo>
                  <a:cubicBezTo>
                    <a:pt x="40229" y="1420"/>
                    <a:pt x="36643" y="0"/>
                    <a:pt x="32003" y="0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549;p47"/>
            <p:cNvSpPr/>
            <p:nvPr/>
          </p:nvSpPr>
          <p:spPr>
            <a:xfrm>
              <a:off x="3091326" y="3293626"/>
              <a:ext cx="340735" cy="423301"/>
            </a:xfrm>
            <a:custGeom>
              <a:avLst/>
              <a:gdLst/>
              <a:ahLst/>
              <a:cxnLst/>
              <a:rect l="l" t="t" r="r" b="b"/>
              <a:pathLst>
                <a:path w="54214" h="67351" extrusionOk="0">
                  <a:moveTo>
                    <a:pt x="15891" y="1"/>
                  </a:moveTo>
                  <a:cubicBezTo>
                    <a:pt x="13243" y="328"/>
                    <a:pt x="10660" y="1635"/>
                    <a:pt x="8502" y="3042"/>
                  </a:cubicBezTo>
                  <a:cubicBezTo>
                    <a:pt x="5461" y="5003"/>
                    <a:pt x="1962" y="7881"/>
                    <a:pt x="818" y="11478"/>
                  </a:cubicBezTo>
                  <a:cubicBezTo>
                    <a:pt x="0" y="14028"/>
                    <a:pt x="621" y="15957"/>
                    <a:pt x="2943" y="17265"/>
                  </a:cubicBezTo>
                  <a:cubicBezTo>
                    <a:pt x="5264" y="18573"/>
                    <a:pt x="7848" y="19194"/>
                    <a:pt x="10300" y="20175"/>
                  </a:cubicBezTo>
                  <a:cubicBezTo>
                    <a:pt x="12295" y="20927"/>
                    <a:pt x="14518" y="21876"/>
                    <a:pt x="15728" y="23739"/>
                  </a:cubicBezTo>
                  <a:cubicBezTo>
                    <a:pt x="17069" y="25799"/>
                    <a:pt x="16545" y="28285"/>
                    <a:pt x="15401" y="30279"/>
                  </a:cubicBezTo>
                  <a:cubicBezTo>
                    <a:pt x="13701" y="33222"/>
                    <a:pt x="11248" y="35086"/>
                    <a:pt x="8829" y="37375"/>
                  </a:cubicBezTo>
                  <a:cubicBezTo>
                    <a:pt x="7717" y="38454"/>
                    <a:pt x="6376" y="39696"/>
                    <a:pt x="6115" y="41298"/>
                  </a:cubicBezTo>
                  <a:cubicBezTo>
                    <a:pt x="5886" y="42639"/>
                    <a:pt x="6638" y="44634"/>
                    <a:pt x="7880" y="45288"/>
                  </a:cubicBezTo>
                  <a:cubicBezTo>
                    <a:pt x="8550" y="45642"/>
                    <a:pt x="9288" y="45782"/>
                    <a:pt x="10062" y="45782"/>
                  </a:cubicBezTo>
                  <a:cubicBezTo>
                    <a:pt x="12498" y="45782"/>
                    <a:pt x="15286" y="44394"/>
                    <a:pt x="17396" y="43947"/>
                  </a:cubicBezTo>
                  <a:cubicBezTo>
                    <a:pt x="18295" y="43754"/>
                    <a:pt x="19275" y="43627"/>
                    <a:pt x="20258" y="43627"/>
                  </a:cubicBezTo>
                  <a:cubicBezTo>
                    <a:pt x="21778" y="43627"/>
                    <a:pt x="23306" y="43931"/>
                    <a:pt x="24556" y="44764"/>
                  </a:cubicBezTo>
                  <a:cubicBezTo>
                    <a:pt x="27990" y="47021"/>
                    <a:pt x="27172" y="51206"/>
                    <a:pt x="25995" y="54509"/>
                  </a:cubicBezTo>
                  <a:cubicBezTo>
                    <a:pt x="24851" y="57811"/>
                    <a:pt x="22529" y="61768"/>
                    <a:pt x="22660" y="65070"/>
                  </a:cubicBezTo>
                  <a:cubicBezTo>
                    <a:pt x="22660" y="65332"/>
                    <a:pt x="22693" y="65626"/>
                    <a:pt x="22823" y="65887"/>
                  </a:cubicBezTo>
                  <a:cubicBezTo>
                    <a:pt x="22823" y="65883"/>
                    <a:pt x="22825" y="65881"/>
                    <a:pt x="22827" y="65881"/>
                  </a:cubicBezTo>
                  <a:cubicBezTo>
                    <a:pt x="22855" y="65881"/>
                    <a:pt x="23050" y="66204"/>
                    <a:pt x="23017" y="66204"/>
                  </a:cubicBezTo>
                  <a:cubicBezTo>
                    <a:pt x="23012" y="66204"/>
                    <a:pt x="23002" y="66197"/>
                    <a:pt x="22987" y="66182"/>
                  </a:cubicBezTo>
                  <a:lnTo>
                    <a:pt x="22987" y="66182"/>
                  </a:lnTo>
                  <a:cubicBezTo>
                    <a:pt x="23379" y="66640"/>
                    <a:pt x="23935" y="66934"/>
                    <a:pt x="24491" y="66999"/>
                  </a:cubicBezTo>
                  <a:cubicBezTo>
                    <a:pt x="25449" y="67224"/>
                    <a:pt x="26587" y="67350"/>
                    <a:pt x="27758" y="67350"/>
                  </a:cubicBezTo>
                  <a:cubicBezTo>
                    <a:pt x="29823" y="67350"/>
                    <a:pt x="31990" y="66957"/>
                    <a:pt x="33450" y="66018"/>
                  </a:cubicBezTo>
                  <a:cubicBezTo>
                    <a:pt x="36295" y="64187"/>
                    <a:pt x="38094" y="61179"/>
                    <a:pt x="41331" y="59838"/>
                  </a:cubicBezTo>
                  <a:cubicBezTo>
                    <a:pt x="42958" y="59166"/>
                    <a:pt x="44743" y="58911"/>
                    <a:pt x="46515" y="58911"/>
                  </a:cubicBezTo>
                  <a:cubicBezTo>
                    <a:pt x="47414" y="58911"/>
                    <a:pt x="48309" y="58976"/>
                    <a:pt x="49178" y="59086"/>
                  </a:cubicBezTo>
                  <a:cubicBezTo>
                    <a:pt x="49603" y="59119"/>
                    <a:pt x="50028" y="59184"/>
                    <a:pt x="50453" y="59282"/>
                  </a:cubicBezTo>
                  <a:cubicBezTo>
                    <a:pt x="54214" y="33876"/>
                    <a:pt x="39859" y="9254"/>
                    <a:pt x="15891" y="1"/>
                  </a:cubicBez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550;p47"/>
            <p:cNvSpPr/>
            <p:nvPr/>
          </p:nvSpPr>
          <p:spPr>
            <a:xfrm>
              <a:off x="2973550" y="3693340"/>
              <a:ext cx="344852" cy="266855"/>
            </a:xfrm>
            <a:custGeom>
              <a:avLst/>
              <a:gdLst/>
              <a:ahLst/>
              <a:cxnLst/>
              <a:rect l="l" t="t" r="r" b="b"/>
              <a:pathLst>
                <a:path w="54869" h="42459" extrusionOk="0">
                  <a:moveTo>
                    <a:pt x="24005" y="0"/>
                  </a:moveTo>
                  <a:cubicBezTo>
                    <a:pt x="23663" y="0"/>
                    <a:pt x="23320" y="165"/>
                    <a:pt x="22988" y="563"/>
                  </a:cubicBezTo>
                  <a:cubicBezTo>
                    <a:pt x="20503" y="3539"/>
                    <a:pt x="21974" y="7757"/>
                    <a:pt x="21941" y="11190"/>
                  </a:cubicBezTo>
                  <a:cubicBezTo>
                    <a:pt x="21909" y="14624"/>
                    <a:pt x="20372" y="18253"/>
                    <a:pt x="16546" y="18842"/>
                  </a:cubicBezTo>
                  <a:cubicBezTo>
                    <a:pt x="16241" y="18886"/>
                    <a:pt x="15941" y="18906"/>
                    <a:pt x="15645" y="18906"/>
                  </a:cubicBezTo>
                  <a:cubicBezTo>
                    <a:pt x="12421" y="18906"/>
                    <a:pt x="9721" y="16456"/>
                    <a:pt x="6966" y="15049"/>
                  </a:cubicBezTo>
                  <a:cubicBezTo>
                    <a:pt x="6019" y="14575"/>
                    <a:pt x="5082" y="14305"/>
                    <a:pt x="4133" y="14305"/>
                  </a:cubicBezTo>
                  <a:cubicBezTo>
                    <a:pt x="3377" y="14305"/>
                    <a:pt x="2614" y="14476"/>
                    <a:pt x="1832" y="14853"/>
                  </a:cubicBezTo>
                  <a:cubicBezTo>
                    <a:pt x="851" y="15343"/>
                    <a:pt x="1" y="15899"/>
                    <a:pt x="66" y="17076"/>
                  </a:cubicBezTo>
                  <a:cubicBezTo>
                    <a:pt x="197" y="19692"/>
                    <a:pt x="2257" y="22144"/>
                    <a:pt x="3565" y="24270"/>
                  </a:cubicBezTo>
                  <a:cubicBezTo>
                    <a:pt x="5462" y="27245"/>
                    <a:pt x="6606" y="30613"/>
                    <a:pt x="6181" y="34177"/>
                  </a:cubicBezTo>
                  <a:cubicBezTo>
                    <a:pt x="5887" y="36695"/>
                    <a:pt x="5102" y="39115"/>
                    <a:pt x="3827" y="41338"/>
                  </a:cubicBezTo>
                  <a:cubicBezTo>
                    <a:pt x="7498" y="42090"/>
                    <a:pt x="11194" y="42458"/>
                    <a:pt x="14864" y="42458"/>
                  </a:cubicBezTo>
                  <a:cubicBezTo>
                    <a:pt x="29854" y="42458"/>
                    <a:pt x="44387" y="36317"/>
                    <a:pt x="54869" y="25153"/>
                  </a:cubicBezTo>
                  <a:cubicBezTo>
                    <a:pt x="54705" y="23223"/>
                    <a:pt x="53888" y="21392"/>
                    <a:pt x="52547" y="19986"/>
                  </a:cubicBezTo>
                  <a:cubicBezTo>
                    <a:pt x="50988" y="18236"/>
                    <a:pt x="49324" y="17470"/>
                    <a:pt x="47348" y="17470"/>
                  </a:cubicBezTo>
                  <a:cubicBezTo>
                    <a:pt x="46629" y="17470"/>
                    <a:pt x="45870" y="17571"/>
                    <a:pt x="45059" y="17763"/>
                  </a:cubicBezTo>
                  <a:cubicBezTo>
                    <a:pt x="42443" y="18384"/>
                    <a:pt x="39860" y="19332"/>
                    <a:pt x="37146" y="19332"/>
                  </a:cubicBezTo>
                  <a:cubicBezTo>
                    <a:pt x="37080" y="19333"/>
                    <a:pt x="37014" y="19334"/>
                    <a:pt x="36948" y="19334"/>
                  </a:cubicBezTo>
                  <a:cubicBezTo>
                    <a:pt x="34466" y="19334"/>
                    <a:pt x="32035" y="18724"/>
                    <a:pt x="30410" y="16749"/>
                  </a:cubicBezTo>
                  <a:cubicBezTo>
                    <a:pt x="28972" y="15016"/>
                    <a:pt x="28514" y="12793"/>
                    <a:pt x="28220" y="10667"/>
                  </a:cubicBezTo>
                  <a:cubicBezTo>
                    <a:pt x="27893" y="8313"/>
                    <a:pt x="27860" y="5795"/>
                    <a:pt x="27010" y="3539"/>
                  </a:cubicBezTo>
                  <a:cubicBezTo>
                    <a:pt x="26645" y="2549"/>
                    <a:pt x="25345" y="0"/>
                    <a:pt x="24005" y="0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Snip Diagonal Corner Rectangle 2"/>
          <p:cNvSpPr/>
          <p:nvPr/>
        </p:nvSpPr>
        <p:spPr>
          <a:xfrm>
            <a:off x="2621594" y="1627371"/>
            <a:ext cx="3401041" cy="1523691"/>
          </a:xfrm>
          <a:prstGeom prst="snip2Diag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Google Shape;110;p16"/>
          <p:cNvPicPr preferRelativeResize="0"/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2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 rot="31">
            <a:off x="104318" y="1820830"/>
            <a:ext cx="2060826" cy="33331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10;p16"/>
          <p:cNvPicPr preferRelativeResize="0"/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2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 rot="10800000">
            <a:off x="7053059" y="0"/>
            <a:ext cx="2060826" cy="333317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43768491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96;p15"/>
          <p:cNvPicPr preferRelativeResize="0"/>
          <p:nvPr/>
        </p:nvPicPr>
        <p:blipFill rotWithShape="1">
          <a:blip r:embed="rId2">
            <a:alphaModFix/>
            <a:duotone>
              <a:prstClr val="black"/>
              <a:schemeClr val="accent6">
                <a:tint val="45000"/>
                <a:satMod val="400000"/>
              </a:schemeClr>
            </a:duotone>
          </a:blip>
          <a:srcRect l="5300" t="66637" r="8097"/>
          <a:stretch/>
        </p:blipFill>
        <p:spPr>
          <a:xfrm>
            <a:off x="-12" y="0"/>
            <a:ext cx="9144003" cy="95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99;p15"/>
          <p:cNvPicPr preferRelativeResize="0"/>
          <p:nvPr/>
        </p:nvPicPr>
        <p:blipFill rotWithShape="1">
          <a:blip r:embed="rId2">
            <a:alphaModFix/>
            <a:duotone>
              <a:prstClr val="black"/>
              <a:schemeClr val="accent6">
                <a:tint val="45000"/>
                <a:satMod val="400000"/>
              </a:schemeClr>
            </a:duotone>
          </a:blip>
          <a:srcRect l="5300" t="66637" r="8097"/>
          <a:stretch/>
        </p:blipFill>
        <p:spPr>
          <a:xfrm rot="10800000">
            <a:off x="-33425" y="4215150"/>
            <a:ext cx="9144003" cy="9552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/>
          <p:nvPr/>
        </p:nvSpPr>
        <p:spPr>
          <a:xfrm>
            <a:off x="-33426" y="1926533"/>
            <a:ext cx="346913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vi-VN" sz="1800" b="1" dirty="0">
                <a:solidFill>
                  <a:schemeClr val="tx1"/>
                </a:solidFill>
                <a:latin typeface="Times New Roman" pitchFamily="18" charset="0"/>
                <a:ea typeface="Staatliches"/>
                <a:cs typeface="Times New Roman" pitchFamily="18" charset="0"/>
                <a:sym typeface="Staatliches"/>
              </a:rPr>
              <a:t>Giai </a:t>
            </a:r>
            <a:r>
              <a:rPr lang="vi-VN" sz="1800" b="1" dirty="0" smtClean="0">
                <a:solidFill>
                  <a:schemeClr val="tx1"/>
                </a:solidFill>
                <a:latin typeface="Times New Roman" pitchFamily="18" charset="0"/>
                <a:ea typeface="Staatliches"/>
                <a:cs typeface="Times New Roman" pitchFamily="18" charset="0"/>
                <a:sym typeface="Staatliches"/>
              </a:rPr>
              <a:t>đoạn 2:</a:t>
            </a:r>
            <a:r>
              <a:rPr lang="en-US" sz="1800" b="1" dirty="0" smtClean="0">
                <a:solidFill>
                  <a:schemeClr val="tx1"/>
                </a:solidFill>
                <a:latin typeface="Times New Roman" pitchFamily="18" charset="0"/>
                <a:ea typeface="Staatliches"/>
                <a:cs typeface="Times New Roman" pitchFamily="18" charset="0"/>
                <a:sym typeface="Staatliches"/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en-US" sz="1800" dirty="0" smtClean="0">
                <a:solidFill>
                  <a:schemeClr val="tx1"/>
                </a:solidFill>
                <a:latin typeface="Times New Roman" pitchFamily="18" charset="0"/>
                <a:ea typeface="Lato"/>
                <a:cs typeface="Times New Roman" pitchFamily="18" charset="0"/>
                <a:sym typeface="Lato"/>
              </a:rPr>
              <a:t>Chọn phương án thực hiện.</a:t>
            </a:r>
            <a:endParaRPr lang="en-US" sz="1800" dirty="0">
              <a:solidFill>
                <a:schemeClr val="tx1"/>
              </a:solidFill>
              <a:latin typeface="Times New Roman" pitchFamily="18" charset="0"/>
              <a:ea typeface="Lato"/>
              <a:cs typeface="Times New Roman" pitchFamily="18" charset="0"/>
              <a:sym typeface="Lato"/>
            </a:endParaRPr>
          </a:p>
          <a:p>
            <a:pPr lvl="0" algn="ctr"/>
            <a:endParaRPr lang="vi-VN" sz="1800" dirty="0">
              <a:solidFill>
                <a:schemeClr val="tx1"/>
              </a:solidFill>
              <a:latin typeface="Times New Roman" pitchFamily="18" charset="0"/>
              <a:ea typeface="Staatliches"/>
              <a:cs typeface="Times New Roman" pitchFamily="18" charset="0"/>
              <a:sym typeface="Staatliches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504611" y="1654288"/>
            <a:ext cx="5553339" cy="2455608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1400" dirty="0" smtClean="0">
                <a:latin typeface="Times New Roman" pitchFamily="18" charset="0"/>
                <a:cs typeface="Times New Roman" pitchFamily="18" charset="0"/>
              </a:rPr>
              <a:t>- Người dùng sử dụng tài khoản, mật khẩu để đăng nhập kí, đăng nhập</a:t>
            </a:r>
            <a:r>
              <a:rPr lang="en-US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dirty="0" smtClean="0">
                <a:latin typeface="Times New Roman" pitchFamily="18" charset="0"/>
                <a:cs typeface="Times New Roman" pitchFamily="18" charset="0"/>
              </a:rPr>
              <a:t>vào</a:t>
            </a:r>
            <a:br>
              <a:rPr lang="en-US" sz="1400" dirty="0" smtClean="0">
                <a:latin typeface="Times New Roman" pitchFamily="18" charset="0"/>
                <a:cs typeface="Times New Roman" pitchFamily="18" charset="0"/>
              </a:rPr>
            </a:br>
            <a:r>
              <a:rPr lang="en-US" sz="1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sz="1400" dirty="0">
                <a:latin typeface="Times New Roman" pitchFamily="18" charset="0"/>
                <a:cs typeface="Times New Roman" pitchFamily="18" charset="0"/>
              </a:rPr>
              <a:t>mã hóa hoặc giải </a:t>
            </a:r>
            <a:r>
              <a:rPr lang="en-US" sz="1400" dirty="0" smtClean="0">
                <a:latin typeface="Times New Roman" pitchFamily="18" charset="0"/>
                <a:cs typeface="Times New Roman" pitchFamily="18" charset="0"/>
              </a:rPr>
              <a:t>mã (</a:t>
            </a:r>
            <a:r>
              <a:rPr lang="en-US" sz="1400" dirty="0"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sz="1400" dirty="0" smtClean="0">
                <a:latin typeface="Times New Roman" pitchFamily="18" charset="0"/>
                <a:cs typeface="Times New Roman" pitchFamily="18" charset="0"/>
              </a:rPr>
              <a:t>ối đa được nhập 5 lần).</a:t>
            </a:r>
            <a:br>
              <a:rPr lang="en-US" sz="1400" dirty="0" smtClean="0">
                <a:latin typeface="Times New Roman" pitchFamily="18" charset="0"/>
                <a:cs typeface="Times New Roman" pitchFamily="18" charset="0"/>
              </a:rPr>
            </a:br>
            <a:r>
              <a:rPr lang="en-US" sz="1400" dirty="0" smtClean="0">
                <a:latin typeface="Times New Roman" pitchFamily="18" charset="0"/>
                <a:cs typeface="Times New Roman" pitchFamily="18" charset="0"/>
              </a:rPr>
              <a:t>- Khi người dùng chọn được video cần mã hóa hoặc </a:t>
            </a:r>
            <a:r>
              <a:rPr lang="en-US" sz="1400" dirty="0">
                <a:latin typeface="Times New Roman" pitchFamily="18" charset="0"/>
                <a:cs typeface="Times New Roman" pitchFamily="18" charset="0"/>
              </a:rPr>
              <a:t>giải </a:t>
            </a:r>
            <a:r>
              <a:rPr lang="en-US" sz="1400" dirty="0" smtClean="0">
                <a:latin typeface="Times New Roman" pitchFamily="18" charset="0"/>
                <a:cs typeface="Times New Roman" pitchFamily="18" charset="0"/>
              </a:rPr>
              <a:t>mã, phần mềm sẽ</a:t>
            </a:r>
            <a:br>
              <a:rPr lang="en-US" sz="1400" dirty="0" smtClean="0">
                <a:latin typeface="Times New Roman" pitchFamily="18" charset="0"/>
                <a:cs typeface="Times New Roman" pitchFamily="18" charset="0"/>
              </a:rPr>
            </a:br>
            <a:r>
              <a:rPr lang="en-US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dirty="0" smtClean="0">
                <a:latin typeface="Times New Roman" pitchFamily="18" charset="0"/>
                <a:cs typeface="Times New Roman" pitchFamily="18" charset="0"/>
              </a:rPr>
              <a:t>  mã </a:t>
            </a:r>
            <a:r>
              <a:rPr lang="en-US" sz="1400" dirty="0">
                <a:latin typeface="Times New Roman" pitchFamily="18" charset="0"/>
                <a:cs typeface="Times New Roman" pitchFamily="18" charset="0"/>
              </a:rPr>
              <a:t>hóa hoặc giải mã trực tiếp</a:t>
            </a:r>
            <a:r>
              <a:rPr lang="en-US" sz="1400" dirty="0" smtClean="0">
                <a:latin typeface="Times New Roman" pitchFamily="18" charset="0"/>
                <a:cs typeface="Times New Roman" pitchFamily="18" charset="0"/>
              </a:rPr>
              <a:t>.</a:t>
            </a:r>
            <a:br>
              <a:rPr lang="en-US" sz="1400" dirty="0" smtClean="0">
                <a:latin typeface="Times New Roman" pitchFamily="18" charset="0"/>
                <a:cs typeface="Times New Roman" pitchFamily="18" charset="0"/>
              </a:rPr>
            </a:br>
            <a:r>
              <a:rPr lang="en-US" sz="1400" dirty="0" smtClean="0">
                <a:latin typeface="Times New Roman" pitchFamily="18" charset="0"/>
                <a:cs typeface="Times New Roman" pitchFamily="18" charset="0"/>
              </a:rPr>
              <a:t>- Thiết kế thao tác đơn giản, dễ hiểu, dễ sử dụng nhất cho người dùng.</a:t>
            </a:r>
            <a:br>
              <a:rPr lang="en-US" sz="1400" dirty="0" smtClean="0">
                <a:latin typeface="Times New Roman" pitchFamily="18" charset="0"/>
                <a:cs typeface="Times New Roman" pitchFamily="18" charset="0"/>
              </a:rPr>
            </a:br>
            <a:r>
              <a:rPr lang="en-US" sz="1400" dirty="0" smtClean="0">
                <a:latin typeface="Times New Roman" pitchFamily="18" charset="0"/>
                <a:cs typeface="Times New Roman" pitchFamily="18" charset="0"/>
              </a:rPr>
              <a:t>- Có thể thiết kế thêm một số chức năng</a:t>
            </a:r>
            <a:r>
              <a:rPr lang="en-US" sz="1400" smtClean="0">
                <a:latin typeface="Times New Roman" pitchFamily="18" charset="0"/>
                <a:cs typeface="Times New Roman" pitchFamily="18" charset="0"/>
              </a:rPr>
              <a:t>:      </a:t>
            </a:r>
            <a:br>
              <a:rPr lang="en-US" sz="1400" smtClean="0">
                <a:latin typeface="Times New Roman" pitchFamily="18" charset="0"/>
                <a:cs typeface="Times New Roman" pitchFamily="18" charset="0"/>
              </a:rPr>
            </a:br>
            <a:r>
              <a:rPr lang="en-US" sz="1400">
                <a:latin typeface="Times New Roman" pitchFamily="18" charset="0"/>
                <a:cs typeface="Times New Roman" pitchFamily="18" charset="0"/>
              </a:rPr>
              <a:t>+</a:t>
            </a:r>
            <a:r>
              <a:rPr lang="en-US" sz="140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dirty="0"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sz="1400" dirty="0" smtClean="0">
                <a:latin typeface="Times New Roman" pitchFamily="18" charset="0"/>
                <a:cs typeface="Times New Roman" pitchFamily="18" charset="0"/>
              </a:rPr>
              <a:t>hay đổi </a:t>
            </a:r>
            <a:r>
              <a:rPr lang="en-US" sz="1400" smtClean="0">
                <a:latin typeface="Times New Roman" pitchFamily="18" charset="0"/>
                <a:cs typeface="Times New Roman" pitchFamily="18" charset="0"/>
              </a:rPr>
              <a:t>mật khẩu</a:t>
            </a:r>
            <a:r>
              <a:rPr lang="en-US" sz="1400"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sz="1400">
                <a:latin typeface="Times New Roman" pitchFamily="18" charset="0"/>
                <a:cs typeface="Times New Roman" pitchFamily="18" charset="0"/>
              </a:rPr>
            </a:br>
            <a:r>
              <a:rPr lang="en-US" sz="1400" smtClean="0">
                <a:latin typeface="Times New Roman" pitchFamily="18" charset="0"/>
                <a:cs typeface="Times New Roman" pitchFamily="18" charset="0"/>
              </a:rPr>
              <a:t>+ Xóa </a:t>
            </a:r>
            <a:r>
              <a:rPr lang="en-US" sz="1400" dirty="0" smtClean="0">
                <a:latin typeface="Times New Roman" pitchFamily="18" charset="0"/>
                <a:cs typeface="Times New Roman" pitchFamily="18" charset="0"/>
              </a:rPr>
              <a:t>video……</a:t>
            </a:r>
            <a:br>
              <a:rPr lang="en-US" sz="1400" dirty="0" smtClean="0">
                <a:latin typeface="Times New Roman" pitchFamily="18" charset="0"/>
                <a:cs typeface="Times New Roman" pitchFamily="18" charset="0"/>
              </a:rPr>
            </a:br>
            <a:r>
              <a:rPr lang="en-US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dirty="0" smtClean="0">
                <a:latin typeface="Times New Roman" pitchFamily="18" charset="0"/>
                <a:cs typeface="Times New Roman" pitchFamily="18" charset="0"/>
              </a:rPr>
              <a:t>                                                       </a:t>
            </a:r>
            <a:endParaRPr lang="vi-VN" sz="1400" dirty="0"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10" name="Google Shape;1546;p47"/>
          <p:cNvGrpSpPr/>
          <p:nvPr/>
        </p:nvGrpSpPr>
        <p:grpSpPr>
          <a:xfrm>
            <a:off x="0" y="48289"/>
            <a:ext cx="1033707" cy="956930"/>
            <a:chOff x="2679436" y="3270400"/>
            <a:chExt cx="752625" cy="689795"/>
          </a:xfrm>
        </p:grpSpPr>
        <p:sp>
          <p:nvSpPr>
            <p:cNvPr id="13" name="Google Shape;1547;p47"/>
            <p:cNvSpPr/>
            <p:nvPr/>
          </p:nvSpPr>
          <p:spPr>
            <a:xfrm>
              <a:off x="2722600" y="3270400"/>
              <a:ext cx="689490" cy="689691"/>
            </a:xfrm>
            <a:custGeom>
              <a:avLst/>
              <a:gdLst/>
              <a:ahLst/>
              <a:cxnLst/>
              <a:rect l="l" t="t" r="r" b="b"/>
              <a:pathLst>
                <a:path w="109704" h="109736" extrusionOk="0">
                  <a:moveTo>
                    <a:pt x="54835" y="1"/>
                  </a:moveTo>
                  <a:cubicBezTo>
                    <a:pt x="24557" y="1"/>
                    <a:pt x="0" y="24557"/>
                    <a:pt x="0" y="54868"/>
                  </a:cubicBezTo>
                  <a:cubicBezTo>
                    <a:pt x="0" y="85147"/>
                    <a:pt x="24557" y="109736"/>
                    <a:pt x="54835" y="109736"/>
                  </a:cubicBezTo>
                  <a:cubicBezTo>
                    <a:pt x="85147" y="109736"/>
                    <a:pt x="109703" y="85147"/>
                    <a:pt x="109703" y="54868"/>
                  </a:cubicBezTo>
                  <a:cubicBezTo>
                    <a:pt x="109703" y="24557"/>
                    <a:pt x="85147" y="1"/>
                    <a:pt x="5483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548;p47"/>
            <p:cNvSpPr/>
            <p:nvPr/>
          </p:nvSpPr>
          <p:spPr>
            <a:xfrm>
              <a:off x="2679436" y="3344037"/>
              <a:ext cx="345260" cy="537562"/>
            </a:xfrm>
            <a:custGeom>
              <a:avLst/>
              <a:gdLst/>
              <a:ahLst/>
              <a:cxnLst/>
              <a:rect l="l" t="t" r="r" b="b"/>
              <a:pathLst>
                <a:path w="54934" h="85531" extrusionOk="0">
                  <a:moveTo>
                    <a:pt x="32003" y="0"/>
                  </a:moveTo>
                  <a:cubicBezTo>
                    <a:pt x="30517" y="0"/>
                    <a:pt x="28923" y="146"/>
                    <a:pt x="27337" y="384"/>
                  </a:cubicBezTo>
                  <a:cubicBezTo>
                    <a:pt x="230" y="22194"/>
                    <a:pt x="1" y="63426"/>
                    <a:pt x="26879" y="85530"/>
                  </a:cubicBezTo>
                  <a:lnTo>
                    <a:pt x="26944" y="85497"/>
                  </a:lnTo>
                  <a:cubicBezTo>
                    <a:pt x="29789" y="83863"/>
                    <a:pt x="33811" y="81149"/>
                    <a:pt x="33516" y="77356"/>
                  </a:cubicBezTo>
                  <a:cubicBezTo>
                    <a:pt x="33222" y="72778"/>
                    <a:pt x="28481" y="70358"/>
                    <a:pt x="26061" y="67023"/>
                  </a:cubicBezTo>
                  <a:cubicBezTo>
                    <a:pt x="22955" y="62740"/>
                    <a:pt x="27140" y="57900"/>
                    <a:pt x="30835" y="55677"/>
                  </a:cubicBezTo>
                  <a:cubicBezTo>
                    <a:pt x="34236" y="53617"/>
                    <a:pt x="38192" y="53192"/>
                    <a:pt x="42051" y="52505"/>
                  </a:cubicBezTo>
                  <a:cubicBezTo>
                    <a:pt x="45876" y="51786"/>
                    <a:pt x="50258" y="50707"/>
                    <a:pt x="51991" y="46685"/>
                  </a:cubicBezTo>
                  <a:cubicBezTo>
                    <a:pt x="54934" y="39753"/>
                    <a:pt x="40677" y="39360"/>
                    <a:pt x="37146" y="37268"/>
                  </a:cubicBezTo>
                  <a:cubicBezTo>
                    <a:pt x="35511" y="36287"/>
                    <a:pt x="34465" y="34684"/>
                    <a:pt x="35348" y="32788"/>
                  </a:cubicBezTo>
                  <a:cubicBezTo>
                    <a:pt x="36034" y="31317"/>
                    <a:pt x="37800" y="30336"/>
                    <a:pt x="39141" y="29551"/>
                  </a:cubicBezTo>
                  <a:cubicBezTo>
                    <a:pt x="42868" y="27491"/>
                    <a:pt x="47544" y="26085"/>
                    <a:pt x="50618" y="23044"/>
                  </a:cubicBezTo>
                  <a:cubicBezTo>
                    <a:pt x="51174" y="22521"/>
                    <a:pt x="51468" y="22194"/>
                    <a:pt x="51599" y="21605"/>
                  </a:cubicBezTo>
                  <a:lnTo>
                    <a:pt x="51599" y="21605"/>
                  </a:lnTo>
                  <a:cubicBezTo>
                    <a:pt x="51595" y="21618"/>
                    <a:pt x="51592" y="21624"/>
                    <a:pt x="51590" y="21624"/>
                  </a:cubicBezTo>
                  <a:cubicBezTo>
                    <a:pt x="51566" y="21624"/>
                    <a:pt x="51566" y="21144"/>
                    <a:pt x="51566" y="21115"/>
                  </a:cubicBezTo>
                  <a:cubicBezTo>
                    <a:pt x="51501" y="20788"/>
                    <a:pt x="51402" y="20428"/>
                    <a:pt x="51239" y="20134"/>
                  </a:cubicBezTo>
                  <a:cubicBezTo>
                    <a:pt x="50945" y="19578"/>
                    <a:pt x="50487" y="19087"/>
                    <a:pt x="49931" y="18760"/>
                  </a:cubicBezTo>
                  <a:cubicBezTo>
                    <a:pt x="47282" y="17191"/>
                    <a:pt x="44111" y="17387"/>
                    <a:pt x="41168" y="16602"/>
                  </a:cubicBezTo>
                  <a:cubicBezTo>
                    <a:pt x="39369" y="16079"/>
                    <a:pt x="34857" y="15000"/>
                    <a:pt x="36034" y="12090"/>
                  </a:cubicBezTo>
                  <a:cubicBezTo>
                    <a:pt x="36394" y="11109"/>
                    <a:pt x="37048" y="10422"/>
                    <a:pt x="37636" y="9572"/>
                  </a:cubicBezTo>
                  <a:cubicBezTo>
                    <a:pt x="38389" y="8460"/>
                    <a:pt x="38944" y="7218"/>
                    <a:pt x="39239" y="5877"/>
                  </a:cubicBezTo>
                  <a:cubicBezTo>
                    <a:pt x="40229" y="1420"/>
                    <a:pt x="36643" y="0"/>
                    <a:pt x="32003" y="0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49;p47"/>
            <p:cNvSpPr/>
            <p:nvPr/>
          </p:nvSpPr>
          <p:spPr>
            <a:xfrm>
              <a:off x="3091326" y="3293626"/>
              <a:ext cx="340735" cy="423301"/>
            </a:xfrm>
            <a:custGeom>
              <a:avLst/>
              <a:gdLst/>
              <a:ahLst/>
              <a:cxnLst/>
              <a:rect l="l" t="t" r="r" b="b"/>
              <a:pathLst>
                <a:path w="54214" h="67351" extrusionOk="0">
                  <a:moveTo>
                    <a:pt x="15891" y="1"/>
                  </a:moveTo>
                  <a:cubicBezTo>
                    <a:pt x="13243" y="328"/>
                    <a:pt x="10660" y="1635"/>
                    <a:pt x="8502" y="3042"/>
                  </a:cubicBezTo>
                  <a:cubicBezTo>
                    <a:pt x="5461" y="5003"/>
                    <a:pt x="1962" y="7881"/>
                    <a:pt x="818" y="11478"/>
                  </a:cubicBezTo>
                  <a:cubicBezTo>
                    <a:pt x="0" y="14028"/>
                    <a:pt x="621" y="15957"/>
                    <a:pt x="2943" y="17265"/>
                  </a:cubicBezTo>
                  <a:cubicBezTo>
                    <a:pt x="5264" y="18573"/>
                    <a:pt x="7848" y="19194"/>
                    <a:pt x="10300" y="20175"/>
                  </a:cubicBezTo>
                  <a:cubicBezTo>
                    <a:pt x="12295" y="20927"/>
                    <a:pt x="14518" y="21876"/>
                    <a:pt x="15728" y="23739"/>
                  </a:cubicBezTo>
                  <a:cubicBezTo>
                    <a:pt x="17069" y="25799"/>
                    <a:pt x="16545" y="28285"/>
                    <a:pt x="15401" y="30279"/>
                  </a:cubicBezTo>
                  <a:cubicBezTo>
                    <a:pt x="13701" y="33222"/>
                    <a:pt x="11248" y="35086"/>
                    <a:pt x="8829" y="37375"/>
                  </a:cubicBezTo>
                  <a:cubicBezTo>
                    <a:pt x="7717" y="38454"/>
                    <a:pt x="6376" y="39696"/>
                    <a:pt x="6115" y="41298"/>
                  </a:cubicBezTo>
                  <a:cubicBezTo>
                    <a:pt x="5886" y="42639"/>
                    <a:pt x="6638" y="44634"/>
                    <a:pt x="7880" y="45288"/>
                  </a:cubicBezTo>
                  <a:cubicBezTo>
                    <a:pt x="8550" y="45642"/>
                    <a:pt x="9288" y="45782"/>
                    <a:pt x="10062" y="45782"/>
                  </a:cubicBezTo>
                  <a:cubicBezTo>
                    <a:pt x="12498" y="45782"/>
                    <a:pt x="15286" y="44394"/>
                    <a:pt x="17396" y="43947"/>
                  </a:cubicBezTo>
                  <a:cubicBezTo>
                    <a:pt x="18295" y="43754"/>
                    <a:pt x="19275" y="43627"/>
                    <a:pt x="20258" y="43627"/>
                  </a:cubicBezTo>
                  <a:cubicBezTo>
                    <a:pt x="21778" y="43627"/>
                    <a:pt x="23306" y="43931"/>
                    <a:pt x="24556" y="44764"/>
                  </a:cubicBezTo>
                  <a:cubicBezTo>
                    <a:pt x="27990" y="47021"/>
                    <a:pt x="27172" y="51206"/>
                    <a:pt x="25995" y="54509"/>
                  </a:cubicBezTo>
                  <a:cubicBezTo>
                    <a:pt x="24851" y="57811"/>
                    <a:pt x="22529" y="61768"/>
                    <a:pt x="22660" y="65070"/>
                  </a:cubicBezTo>
                  <a:cubicBezTo>
                    <a:pt x="22660" y="65332"/>
                    <a:pt x="22693" y="65626"/>
                    <a:pt x="22823" y="65887"/>
                  </a:cubicBezTo>
                  <a:cubicBezTo>
                    <a:pt x="22823" y="65883"/>
                    <a:pt x="22825" y="65881"/>
                    <a:pt x="22827" y="65881"/>
                  </a:cubicBezTo>
                  <a:cubicBezTo>
                    <a:pt x="22855" y="65881"/>
                    <a:pt x="23050" y="66204"/>
                    <a:pt x="23017" y="66204"/>
                  </a:cubicBezTo>
                  <a:cubicBezTo>
                    <a:pt x="23012" y="66204"/>
                    <a:pt x="23002" y="66197"/>
                    <a:pt x="22987" y="66182"/>
                  </a:cubicBezTo>
                  <a:lnTo>
                    <a:pt x="22987" y="66182"/>
                  </a:lnTo>
                  <a:cubicBezTo>
                    <a:pt x="23379" y="66640"/>
                    <a:pt x="23935" y="66934"/>
                    <a:pt x="24491" y="66999"/>
                  </a:cubicBezTo>
                  <a:cubicBezTo>
                    <a:pt x="25449" y="67224"/>
                    <a:pt x="26587" y="67350"/>
                    <a:pt x="27758" y="67350"/>
                  </a:cubicBezTo>
                  <a:cubicBezTo>
                    <a:pt x="29823" y="67350"/>
                    <a:pt x="31990" y="66957"/>
                    <a:pt x="33450" y="66018"/>
                  </a:cubicBezTo>
                  <a:cubicBezTo>
                    <a:pt x="36295" y="64187"/>
                    <a:pt x="38094" y="61179"/>
                    <a:pt x="41331" y="59838"/>
                  </a:cubicBezTo>
                  <a:cubicBezTo>
                    <a:pt x="42958" y="59166"/>
                    <a:pt x="44743" y="58911"/>
                    <a:pt x="46515" y="58911"/>
                  </a:cubicBezTo>
                  <a:cubicBezTo>
                    <a:pt x="47414" y="58911"/>
                    <a:pt x="48309" y="58976"/>
                    <a:pt x="49178" y="59086"/>
                  </a:cubicBezTo>
                  <a:cubicBezTo>
                    <a:pt x="49603" y="59119"/>
                    <a:pt x="50028" y="59184"/>
                    <a:pt x="50453" y="59282"/>
                  </a:cubicBezTo>
                  <a:cubicBezTo>
                    <a:pt x="54214" y="33876"/>
                    <a:pt x="39859" y="9254"/>
                    <a:pt x="15891" y="1"/>
                  </a:cubicBez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550;p47"/>
            <p:cNvSpPr/>
            <p:nvPr/>
          </p:nvSpPr>
          <p:spPr>
            <a:xfrm>
              <a:off x="2973550" y="3693340"/>
              <a:ext cx="344852" cy="266855"/>
            </a:xfrm>
            <a:custGeom>
              <a:avLst/>
              <a:gdLst/>
              <a:ahLst/>
              <a:cxnLst/>
              <a:rect l="l" t="t" r="r" b="b"/>
              <a:pathLst>
                <a:path w="54869" h="42459" extrusionOk="0">
                  <a:moveTo>
                    <a:pt x="24005" y="0"/>
                  </a:moveTo>
                  <a:cubicBezTo>
                    <a:pt x="23663" y="0"/>
                    <a:pt x="23320" y="165"/>
                    <a:pt x="22988" y="563"/>
                  </a:cubicBezTo>
                  <a:cubicBezTo>
                    <a:pt x="20503" y="3539"/>
                    <a:pt x="21974" y="7757"/>
                    <a:pt x="21941" y="11190"/>
                  </a:cubicBezTo>
                  <a:cubicBezTo>
                    <a:pt x="21909" y="14624"/>
                    <a:pt x="20372" y="18253"/>
                    <a:pt x="16546" y="18842"/>
                  </a:cubicBezTo>
                  <a:cubicBezTo>
                    <a:pt x="16241" y="18886"/>
                    <a:pt x="15941" y="18906"/>
                    <a:pt x="15645" y="18906"/>
                  </a:cubicBezTo>
                  <a:cubicBezTo>
                    <a:pt x="12421" y="18906"/>
                    <a:pt x="9721" y="16456"/>
                    <a:pt x="6966" y="15049"/>
                  </a:cubicBezTo>
                  <a:cubicBezTo>
                    <a:pt x="6019" y="14575"/>
                    <a:pt x="5082" y="14305"/>
                    <a:pt x="4133" y="14305"/>
                  </a:cubicBezTo>
                  <a:cubicBezTo>
                    <a:pt x="3377" y="14305"/>
                    <a:pt x="2614" y="14476"/>
                    <a:pt x="1832" y="14853"/>
                  </a:cubicBezTo>
                  <a:cubicBezTo>
                    <a:pt x="851" y="15343"/>
                    <a:pt x="1" y="15899"/>
                    <a:pt x="66" y="17076"/>
                  </a:cubicBezTo>
                  <a:cubicBezTo>
                    <a:pt x="197" y="19692"/>
                    <a:pt x="2257" y="22144"/>
                    <a:pt x="3565" y="24270"/>
                  </a:cubicBezTo>
                  <a:cubicBezTo>
                    <a:pt x="5462" y="27245"/>
                    <a:pt x="6606" y="30613"/>
                    <a:pt x="6181" y="34177"/>
                  </a:cubicBezTo>
                  <a:cubicBezTo>
                    <a:pt x="5887" y="36695"/>
                    <a:pt x="5102" y="39115"/>
                    <a:pt x="3827" y="41338"/>
                  </a:cubicBezTo>
                  <a:cubicBezTo>
                    <a:pt x="7498" y="42090"/>
                    <a:pt x="11194" y="42458"/>
                    <a:pt x="14864" y="42458"/>
                  </a:cubicBezTo>
                  <a:cubicBezTo>
                    <a:pt x="29854" y="42458"/>
                    <a:pt x="44387" y="36317"/>
                    <a:pt x="54869" y="25153"/>
                  </a:cubicBezTo>
                  <a:cubicBezTo>
                    <a:pt x="54705" y="23223"/>
                    <a:pt x="53888" y="21392"/>
                    <a:pt x="52547" y="19986"/>
                  </a:cubicBezTo>
                  <a:cubicBezTo>
                    <a:pt x="50988" y="18236"/>
                    <a:pt x="49324" y="17470"/>
                    <a:pt x="47348" y="17470"/>
                  </a:cubicBezTo>
                  <a:cubicBezTo>
                    <a:pt x="46629" y="17470"/>
                    <a:pt x="45870" y="17571"/>
                    <a:pt x="45059" y="17763"/>
                  </a:cubicBezTo>
                  <a:cubicBezTo>
                    <a:pt x="42443" y="18384"/>
                    <a:pt x="39860" y="19332"/>
                    <a:pt x="37146" y="19332"/>
                  </a:cubicBezTo>
                  <a:cubicBezTo>
                    <a:pt x="37080" y="19333"/>
                    <a:pt x="37014" y="19334"/>
                    <a:pt x="36948" y="19334"/>
                  </a:cubicBezTo>
                  <a:cubicBezTo>
                    <a:pt x="34466" y="19334"/>
                    <a:pt x="32035" y="18724"/>
                    <a:pt x="30410" y="16749"/>
                  </a:cubicBezTo>
                  <a:cubicBezTo>
                    <a:pt x="28972" y="15016"/>
                    <a:pt x="28514" y="12793"/>
                    <a:pt x="28220" y="10667"/>
                  </a:cubicBezTo>
                  <a:cubicBezTo>
                    <a:pt x="27893" y="8313"/>
                    <a:pt x="27860" y="5795"/>
                    <a:pt x="27010" y="3539"/>
                  </a:cubicBezTo>
                  <a:cubicBezTo>
                    <a:pt x="26645" y="2549"/>
                    <a:pt x="25345" y="0"/>
                    <a:pt x="24005" y="0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" name="Oval 7"/>
          <p:cNvSpPr/>
          <p:nvPr/>
        </p:nvSpPr>
        <p:spPr>
          <a:xfrm>
            <a:off x="335499" y="1926533"/>
            <a:ext cx="2749779" cy="1200329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3328679" y="1381468"/>
            <a:ext cx="557192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3328679" y="4112608"/>
            <a:ext cx="5571920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4289128" y="1533868"/>
            <a:ext cx="4611471" cy="0"/>
          </a:xfrm>
          <a:prstGeom prst="line">
            <a:avLst/>
          </a:prstGeom>
          <a:ln w="127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4414118" y="4265008"/>
            <a:ext cx="4486481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1998850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96;p15"/>
          <p:cNvPicPr preferRelativeResize="0"/>
          <p:nvPr/>
        </p:nvPicPr>
        <p:blipFill rotWithShape="1">
          <a:blip r:embed="rId2">
            <a:alphaModFix/>
            <a:duotone>
              <a:prstClr val="black"/>
              <a:schemeClr val="accent6">
                <a:tint val="45000"/>
                <a:satMod val="400000"/>
              </a:schemeClr>
            </a:duotone>
          </a:blip>
          <a:srcRect l="5300" t="66637" r="8097"/>
          <a:stretch/>
        </p:blipFill>
        <p:spPr>
          <a:xfrm>
            <a:off x="-12" y="0"/>
            <a:ext cx="9144003" cy="95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99;p15"/>
          <p:cNvPicPr preferRelativeResize="0"/>
          <p:nvPr/>
        </p:nvPicPr>
        <p:blipFill rotWithShape="1">
          <a:blip r:embed="rId2">
            <a:alphaModFix/>
            <a:duotone>
              <a:prstClr val="black"/>
              <a:schemeClr val="accent6">
                <a:tint val="45000"/>
                <a:satMod val="400000"/>
              </a:schemeClr>
            </a:duotone>
          </a:blip>
          <a:srcRect l="5300" t="66637" r="8097"/>
          <a:stretch/>
        </p:blipFill>
        <p:spPr>
          <a:xfrm rot="10800000">
            <a:off x="-33425" y="4215150"/>
            <a:ext cx="9144003" cy="9552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ounded Rectangle 5"/>
          <p:cNvSpPr/>
          <p:nvPr/>
        </p:nvSpPr>
        <p:spPr>
          <a:xfrm>
            <a:off x="7962095" y="4253023"/>
            <a:ext cx="967978" cy="606056"/>
          </a:xfrm>
          <a:prstGeom prst="roundRect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lowchart: Extract 6"/>
          <p:cNvSpPr/>
          <p:nvPr/>
        </p:nvSpPr>
        <p:spPr>
          <a:xfrm rot="5400000">
            <a:off x="8332644" y="4422126"/>
            <a:ext cx="318979" cy="267850"/>
          </a:xfrm>
          <a:prstGeom prst="flowChartExtra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252249" y="1836760"/>
            <a:ext cx="3469137" cy="8735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vi-VN" sz="1800" dirty="0">
                <a:solidFill>
                  <a:schemeClr val="tx1"/>
                </a:solidFill>
                <a:latin typeface="Times New Roman" pitchFamily="18" charset="0"/>
                <a:ea typeface="Staatliches"/>
                <a:cs typeface="Times New Roman" pitchFamily="18" charset="0"/>
                <a:sym typeface="Staatliches"/>
              </a:rPr>
              <a:t>Giai </a:t>
            </a:r>
            <a:r>
              <a:rPr lang="vi-VN" sz="1800" dirty="0" smtClean="0">
                <a:solidFill>
                  <a:schemeClr val="tx1"/>
                </a:solidFill>
                <a:latin typeface="Times New Roman" pitchFamily="18" charset="0"/>
                <a:ea typeface="Staatliches"/>
                <a:cs typeface="Times New Roman" pitchFamily="18" charset="0"/>
                <a:sym typeface="Staatliches"/>
              </a:rPr>
              <a:t>đoạn 3:</a:t>
            </a:r>
            <a:endParaRPr lang="en-US" sz="1800" dirty="0" smtClean="0">
              <a:solidFill>
                <a:schemeClr val="tx1"/>
              </a:solidFill>
              <a:latin typeface="Times New Roman" pitchFamily="18" charset="0"/>
              <a:ea typeface="Staatliches"/>
              <a:cs typeface="Times New Roman" pitchFamily="18" charset="0"/>
              <a:sym typeface="Staatliches"/>
            </a:endParaRPr>
          </a:p>
          <a:p>
            <a:pPr algn="ctr">
              <a:lnSpc>
                <a:spcPct val="150000"/>
              </a:lnSpc>
            </a:pPr>
            <a:r>
              <a:rPr lang="vi-VN" sz="1800" dirty="0" smtClean="0">
                <a:solidFill>
                  <a:schemeClr val="tx1"/>
                </a:solidFill>
                <a:latin typeface="Times New Roman" pitchFamily="18" charset="0"/>
                <a:ea typeface="Lato"/>
                <a:cs typeface="Times New Roman" pitchFamily="18" charset="0"/>
                <a:sym typeface="Staatliches"/>
              </a:rPr>
              <a:t>Thực hiện phương án đề ra.</a:t>
            </a:r>
            <a:endParaRPr lang="en-US" sz="1800" dirty="0">
              <a:solidFill>
                <a:schemeClr val="tx1"/>
              </a:solidFill>
              <a:latin typeface="Times New Roman" pitchFamily="18" charset="0"/>
              <a:ea typeface="Lato"/>
              <a:cs typeface="Times New Roman" pitchFamily="18" charset="0"/>
              <a:sym typeface="Lato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vi-VN" sz="1500" dirty="0" smtClean="0"/>
              <a:t/>
            </a:r>
            <a:br>
              <a:rPr lang="vi-VN" sz="1500" dirty="0" smtClean="0"/>
            </a:br>
            <a:endParaRPr lang="vi-VN" sz="1500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>
          <a:xfrm>
            <a:off x="3925521" y="1564161"/>
            <a:ext cx="4375837" cy="1635760"/>
          </a:xfrm>
        </p:spPr>
        <p:txBody>
          <a:bodyPr>
            <a:no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1600" b="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Tạo 1 database BaoMatVideo trên sql server.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1600" b="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Tạo bảng Account gồm 4 cột (UserName, DisplayName, Password, Type)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1600" b="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Liên kết sql server với visual studio.</a:t>
            </a:r>
          </a:p>
        </p:txBody>
      </p:sp>
      <p:grpSp>
        <p:nvGrpSpPr>
          <p:cNvPr id="14" name="Google Shape;1546;p47"/>
          <p:cNvGrpSpPr/>
          <p:nvPr/>
        </p:nvGrpSpPr>
        <p:grpSpPr>
          <a:xfrm>
            <a:off x="0" y="48289"/>
            <a:ext cx="1033707" cy="956930"/>
            <a:chOff x="2679436" y="3270400"/>
            <a:chExt cx="752625" cy="689795"/>
          </a:xfrm>
        </p:grpSpPr>
        <p:sp>
          <p:nvSpPr>
            <p:cNvPr id="15" name="Google Shape;1547;p47"/>
            <p:cNvSpPr/>
            <p:nvPr/>
          </p:nvSpPr>
          <p:spPr>
            <a:xfrm>
              <a:off x="2722600" y="3270400"/>
              <a:ext cx="689490" cy="689691"/>
            </a:xfrm>
            <a:custGeom>
              <a:avLst/>
              <a:gdLst/>
              <a:ahLst/>
              <a:cxnLst/>
              <a:rect l="l" t="t" r="r" b="b"/>
              <a:pathLst>
                <a:path w="109704" h="109736" extrusionOk="0">
                  <a:moveTo>
                    <a:pt x="54835" y="1"/>
                  </a:moveTo>
                  <a:cubicBezTo>
                    <a:pt x="24557" y="1"/>
                    <a:pt x="0" y="24557"/>
                    <a:pt x="0" y="54868"/>
                  </a:cubicBezTo>
                  <a:cubicBezTo>
                    <a:pt x="0" y="85147"/>
                    <a:pt x="24557" y="109736"/>
                    <a:pt x="54835" y="109736"/>
                  </a:cubicBezTo>
                  <a:cubicBezTo>
                    <a:pt x="85147" y="109736"/>
                    <a:pt x="109703" y="85147"/>
                    <a:pt x="109703" y="54868"/>
                  </a:cubicBezTo>
                  <a:cubicBezTo>
                    <a:pt x="109703" y="24557"/>
                    <a:pt x="85147" y="1"/>
                    <a:pt x="5483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548;p47"/>
            <p:cNvSpPr/>
            <p:nvPr/>
          </p:nvSpPr>
          <p:spPr>
            <a:xfrm>
              <a:off x="2679436" y="3344037"/>
              <a:ext cx="345260" cy="537562"/>
            </a:xfrm>
            <a:custGeom>
              <a:avLst/>
              <a:gdLst/>
              <a:ahLst/>
              <a:cxnLst/>
              <a:rect l="l" t="t" r="r" b="b"/>
              <a:pathLst>
                <a:path w="54934" h="85531" extrusionOk="0">
                  <a:moveTo>
                    <a:pt x="32003" y="0"/>
                  </a:moveTo>
                  <a:cubicBezTo>
                    <a:pt x="30517" y="0"/>
                    <a:pt x="28923" y="146"/>
                    <a:pt x="27337" y="384"/>
                  </a:cubicBezTo>
                  <a:cubicBezTo>
                    <a:pt x="230" y="22194"/>
                    <a:pt x="1" y="63426"/>
                    <a:pt x="26879" y="85530"/>
                  </a:cubicBezTo>
                  <a:lnTo>
                    <a:pt x="26944" y="85497"/>
                  </a:lnTo>
                  <a:cubicBezTo>
                    <a:pt x="29789" y="83863"/>
                    <a:pt x="33811" y="81149"/>
                    <a:pt x="33516" y="77356"/>
                  </a:cubicBezTo>
                  <a:cubicBezTo>
                    <a:pt x="33222" y="72778"/>
                    <a:pt x="28481" y="70358"/>
                    <a:pt x="26061" y="67023"/>
                  </a:cubicBezTo>
                  <a:cubicBezTo>
                    <a:pt x="22955" y="62740"/>
                    <a:pt x="27140" y="57900"/>
                    <a:pt x="30835" y="55677"/>
                  </a:cubicBezTo>
                  <a:cubicBezTo>
                    <a:pt x="34236" y="53617"/>
                    <a:pt x="38192" y="53192"/>
                    <a:pt x="42051" y="52505"/>
                  </a:cubicBezTo>
                  <a:cubicBezTo>
                    <a:pt x="45876" y="51786"/>
                    <a:pt x="50258" y="50707"/>
                    <a:pt x="51991" y="46685"/>
                  </a:cubicBezTo>
                  <a:cubicBezTo>
                    <a:pt x="54934" y="39753"/>
                    <a:pt x="40677" y="39360"/>
                    <a:pt x="37146" y="37268"/>
                  </a:cubicBezTo>
                  <a:cubicBezTo>
                    <a:pt x="35511" y="36287"/>
                    <a:pt x="34465" y="34684"/>
                    <a:pt x="35348" y="32788"/>
                  </a:cubicBezTo>
                  <a:cubicBezTo>
                    <a:pt x="36034" y="31317"/>
                    <a:pt x="37800" y="30336"/>
                    <a:pt x="39141" y="29551"/>
                  </a:cubicBezTo>
                  <a:cubicBezTo>
                    <a:pt x="42868" y="27491"/>
                    <a:pt x="47544" y="26085"/>
                    <a:pt x="50618" y="23044"/>
                  </a:cubicBezTo>
                  <a:cubicBezTo>
                    <a:pt x="51174" y="22521"/>
                    <a:pt x="51468" y="22194"/>
                    <a:pt x="51599" y="21605"/>
                  </a:cubicBezTo>
                  <a:lnTo>
                    <a:pt x="51599" y="21605"/>
                  </a:lnTo>
                  <a:cubicBezTo>
                    <a:pt x="51595" y="21618"/>
                    <a:pt x="51592" y="21624"/>
                    <a:pt x="51590" y="21624"/>
                  </a:cubicBezTo>
                  <a:cubicBezTo>
                    <a:pt x="51566" y="21624"/>
                    <a:pt x="51566" y="21144"/>
                    <a:pt x="51566" y="21115"/>
                  </a:cubicBezTo>
                  <a:cubicBezTo>
                    <a:pt x="51501" y="20788"/>
                    <a:pt x="51402" y="20428"/>
                    <a:pt x="51239" y="20134"/>
                  </a:cubicBezTo>
                  <a:cubicBezTo>
                    <a:pt x="50945" y="19578"/>
                    <a:pt x="50487" y="19087"/>
                    <a:pt x="49931" y="18760"/>
                  </a:cubicBezTo>
                  <a:cubicBezTo>
                    <a:pt x="47282" y="17191"/>
                    <a:pt x="44111" y="17387"/>
                    <a:pt x="41168" y="16602"/>
                  </a:cubicBezTo>
                  <a:cubicBezTo>
                    <a:pt x="39369" y="16079"/>
                    <a:pt x="34857" y="15000"/>
                    <a:pt x="36034" y="12090"/>
                  </a:cubicBezTo>
                  <a:cubicBezTo>
                    <a:pt x="36394" y="11109"/>
                    <a:pt x="37048" y="10422"/>
                    <a:pt x="37636" y="9572"/>
                  </a:cubicBezTo>
                  <a:cubicBezTo>
                    <a:pt x="38389" y="8460"/>
                    <a:pt x="38944" y="7218"/>
                    <a:pt x="39239" y="5877"/>
                  </a:cubicBezTo>
                  <a:cubicBezTo>
                    <a:pt x="40229" y="1420"/>
                    <a:pt x="36643" y="0"/>
                    <a:pt x="32003" y="0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549;p47"/>
            <p:cNvSpPr/>
            <p:nvPr/>
          </p:nvSpPr>
          <p:spPr>
            <a:xfrm>
              <a:off x="3091326" y="3293626"/>
              <a:ext cx="340735" cy="423301"/>
            </a:xfrm>
            <a:custGeom>
              <a:avLst/>
              <a:gdLst/>
              <a:ahLst/>
              <a:cxnLst/>
              <a:rect l="l" t="t" r="r" b="b"/>
              <a:pathLst>
                <a:path w="54214" h="67351" extrusionOk="0">
                  <a:moveTo>
                    <a:pt x="15891" y="1"/>
                  </a:moveTo>
                  <a:cubicBezTo>
                    <a:pt x="13243" y="328"/>
                    <a:pt x="10660" y="1635"/>
                    <a:pt x="8502" y="3042"/>
                  </a:cubicBezTo>
                  <a:cubicBezTo>
                    <a:pt x="5461" y="5003"/>
                    <a:pt x="1962" y="7881"/>
                    <a:pt x="818" y="11478"/>
                  </a:cubicBezTo>
                  <a:cubicBezTo>
                    <a:pt x="0" y="14028"/>
                    <a:pt x="621" y="15957"/>
                    <a:pt x="2943" y="17265"/>
                  </a:cubicBezTo>
                  <a:cubicBezTo>
                    <a:pt x="5264" y="18573"/>
                    <a:pt x="7848" y="19194"/>
                    <a:pt x="10300" y="20175"/>
                  </a:cubicBezTo>
                  <a:cubicBezTo>
                    <a:pt x="12295" y="20927"/>
                    <a:pt x="14518" y="21876"/>
                    <a:pt x="15728" y="23739"/>
                  </a:cubicBezTo>
                  <a:cubicBezTo>
                    <a:pt x="17069" y="25799"/>
                    <a:pt x="16545" y="28285"/>
                    <a:pt x="15401" y="30279"/>
                  </a:cubicBezTo>
                  <a:cubicBezTo>
                    <a:pt x="13701" y="33222"/>
                    <a:pt x="11248" y="35086"/>
                    <a:pt x="8829" y="37375"/>
                  </a:cubicBezTo>
                  <a:cubicBezTo>
                    <a:pt x="7717" y="38454"/>
                    <a:pt x="6376" y="39696"/>
                    <a:pt x="6115" y="41298"/>
                  </a:cubicBezTo>
                  <a:cubicBezTo>
                    <a:pt x="5886" y="42639"/>
                    <a:pt x="6638" y="44634"/>
                    <a:pt x="7880" y="45288"/>
                  </a:cubicBezTo>
                  <a:cubicBezTo>
                    <a:pt x="8550" y="45642"/>
                    <a:pt x="9288" y="45782"/>
                    <a:pt x="10062" y="45782"/>
                  </a:cubicBezTo>
                  <a:cubicBezTo>
                    <a:pt x="12498" y="45782"/>
                    <a:pt x="15286" y="44394"/>
                    <a:pt x="17396" y="43947"/>
                  </a:cubicBezTo>
                  <a:cubicBezTo>
                    <a:pt x="18295" y="43754"/>
                    <a:pt x="19275" y="43627"/>
                    <a:pt x="20258" y="43627"/>
                  </a:cubicBezTo>
                  <a:cubicBezTo>
                    <a:pt x="21778" y="43627"/>
                    <a:pt x="23306" y="43931"/>
                    <a:pt x="24556" y="44764"/>
                  </a:cubicBezTo>
                  <a:cubicBezTo>
                    <a:pt x="27990" y="47021"/>
                    <a:pt x="27172" y="51206"/>
                    <a:pt x="25995" y="54509"/>
                  </a:cubicBezTo>
                  <a:cubicBezTo>
                    <a:pt x="24851" y="57811"/>
                    <a:pt x="22529" y="61768"/>
                    <a:pt x="22660" y="65070"/>
                  </a:cubicBezTo>
                  <a:cubicBezTo>
                    <a:pt x="22660" y="65332"/>
                    <a:pt x="22693" y="65626"/>
                    <a:pt x="22823" y="65887"/>
                  </a:cubicBezTo>
                  <a:cubicBezTo>
                    <a:pt x="22823" y="65883"/>
                    <a:pt x="22825" y="65881"/>
                    <a:pt x="22827" y="65881"/>
                  </a:cubicBezTo>
                  <a:cubicBezTo>
                    <a:pt x="22855" y="65881"/>
                    <a:pt x="23050" y="66204"/>
                    <a:pt x="23017" y="66204"/>
                  </a:cubicBezTo>
                  <a:cubicBezTo>
                    <a:pt x="23012" y="66204"/>
                    <a:pt x="23002" y="66197"/>
                    <a:pt x="22987" y="66182"/>
                  </a:cubicBezTo>
                  <a:lnTo>
                    <a:pt x="22987" y="66182"/>
                  </a:lnTo>
                  <a:cubicBezTo>
                    <a:pt x="23379" y="66640"/>
                    <a:pt x="23935" y="66934"/>
                    <a:pt x="24491" y="66999"/>
                  </a:cubicBezTo>
                  <a:cubicBezTo>
                    <a:pt x="25449" y="67224"/>
                    <a:pt x="26587" y="67350"/>
                    <a:pt x="27758" y="67350"/>
                  </a:cubicBezTo>
                  <a:cubicBezTo>
                    <a:pt x="29823" y="67350"/>
                    <a:pt x="31990" y="66957"/>
                    <a:pt x="33450" y="66018"/>
                  </a:cubicBezTo>
                  <a:cubicBezTo>
                    <a:pt x="36295" y="64187"/>
                    <a:pt x="38094" y="61179"/>
                    <a:pt x="41331" y="59838"/>
                  </a:cubicBezTo>
                  <a:cubicBezTo>
                    <a:pt x="42958" y="59166"/>
                    <a:pt x="44743" y="58911"/>
                    <a:pt x="46515" y="58911"/>
                  </a:cubicBezTo>
                  <a:cubicBezTo>
                    <a:pt x="47414" y="58911"/>
                    <a:pt x="48309" y="58976"/>
                    <a:pt x="49178" y="59086"/>
                  </a:cubicBezTo>
                  <a:cubicBezTo>
                    <a:pt x="49603" y="59119"/>
                    <a:pt x="50028" y="59184"/>
                    <a:pt x="50453" y="59282"/>
                  </a:cubicBezTo>
                  <a:cubicBezTo>
                    <a:pt x="54214" y="33876"/>
                    <a:pt x="39859" y="9254"/>
                    <a:pt x="15891" y="1"/>
                  </a:cubicBez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550;p47"/>
            <p:cNvSpPr/>
            <p:nvPr/>
          </p:nvSpPr>
          <p:spPr>
            <a:xfrm>
              <a:off x="2973550" y="3693340"/>
              <a:ext cx="344852" cy="266855"/>
            </a:xfrm>
            <a:custGeom>
              <a:avLst/>
              <a:gdLst/>
              <a:ahLst/>
              <a:cxnLst/>
              <a:rect l="l" t="t" r="r" b="b"/>
              <a:pathLst>
                <a:path w="54869" h="42459" extrusionOk="0">
                  <a:moveTo>
                    <a:pt x="24005" y="0"/>
                  </a:moveTo>
                  <a:cubicBezTo>
                    <a:pt x="23663" y="0"/>
                    <a:pt x="23320" y="165"/>
                    <a:pt x="22988" y="563"/>
                  </a:cubicBezTo>
                  <a:cubicBezTo>
                    <a:pt x="20503" y="3539"/>
                    <a:pt x="21974" y="7757"/>
                    <a:pt x="21941" y="11190"/>
                  </a:cubicBezTo>
                  <a:cubicBezTo>
                    <a:pt x="21909" y="14624"/>
                    <a:pt x="20372" y="18253"/>
                    <a:pt x="16546" y="18842"/>
                  </a:cubicBezTo>
                  <a:cubicBezTo>
                    <a:pt x="16241" y="18886"/>
                    <a:pt x="15941" y="18906"/>
                    <a:pt x="15645" y="18906"/>
                  </a:cubicBezTo>
                  <a:cubicBezTo>
                    <a:pt x="12421" y="18906"/>
                    <a:pt x="9721" y="16456"/>
                    <a:pt x="6966" y="15049"/>
                  </a:cubicBezTo>
                  <a:cubicBezTo>
                    <a:pt x="6019" y="14575"/>
                    <a:pt x="5082" y="14305"/>
                    <a:pt x="4133" y="14305"/>
                  </a:cubicBezTo>
                  <a:cubicBezTo>
                    <a:pt x="3377" y="14305"/>
                    <a:pt x="2614" y="14476"/>
                    <a:pt x="1832" y="14853"/>
                  </a:cubicBezTo>
                  <a:cubicBezTo>
                    <a:pt x="851" y="15343"/>
                    <a:pt x="1" y="15899"/>
                    <a:pt x="66" y="17076"/>
                  </a:cubicBezTo>
                  <a:cubicBezTo>
                    <a:pt x="197" y="19692"/>
                    <a:pt x="2257" y="22144"/>
                    <a:pt x="3565" y="24270"/>
                  </a:cubicBezTo>
                  <a:cubicBezTo>
                    <a:pt x="5462" y="27245"/>
                    <a:pt x="6606" y="30613"/>
                    <a:pt x="6181" y="34177"/>
                  </a:cubicBezTo>
                  <a:cubicBezTo>
                    <a:pt x="5887" y="36695"/>
                    <a:pt x="5102" y="39115"/>
                    <a:pt x="3827" y="41338"/>
                  </a:cubicBezTo>
                  <a:cubicBezTo>
                    <a:pt x="7498" y="42090"/>
                    <a:pt x="11194" y="42458"/>
                    <a:pt x="14864" y="42458"/>
                  </a:cubicBezTo>
                  <a:cubicBezTo>
                    <a:pt x="29854" y="42458"/>
                    <a:pt x="44387" y="36317"/>
                    <a:pt x="54869" y="25153"/>
                  </a:cubicBezTo>
                  <a:cubicBezTo>
                    <a:pt x="54705" y="23223"/>
                    <a:pt x="53888" y="21392"/>
                    <a:pt x="52547" y="19986"/>
                  </a:cubicBezTo>
                  <a:cubicBezTo>
                    <a:pt x="50988" y="18236"/>
                    <a:pt x="49324" y="17470"/>
                    <a:pt x="47348" y="17470"/>
                  </a:cubicBezTo>
                  <a:cubicBezTo>
                    <a:pt x="46629" y="17470"/>
                    <a:pt x="45870" y="17571"/>
                    <a:pt x="45059" y="17763"/>
                  </a:cubicBezTo>
                  <a:cubicBezTo>
                    <a:pt x="42443" y="18384"/>
                    <a:pt x="39860" y="19332"/>
                    <a:pt x="37146" y="19332"/>
                  </a:cubicBezTo>
                  <a:cubicBezTo>
                    <a:pt x="37080" y="19333"/>
                    <a:pt x="37014" y="19334"/>
                    <a:pt x="36948" y="19334"/>
                  </a:cubicBezTo>
                  <a:cubicBezTo>
                    <a:pt x="34466" y="19334"/>
                    <a:pt x="32035" y="18724"/>
                    <a:pt x="30410" y="16749"/>
                  </a:cubicBezTo>
                  <a:cubicBezTo>
                    <a:pt x="28972" y="15016"/>
                    <a:pt x="28514" y="12793"/>
                    <a:pt x="28220" y="10667"/>
                  </a:cubicBezTo>
                  <a:cubicBezTo>
                    <a:pt x="27893" y="8313"/>
                    <a:pt x="27860" y="5795"/>
                    <a:pt x="27010" y="3539"/>
                  </a:cubicBezTo>
                  <a:cubicBezTo>
                    <a:pt x="26645" y="2549"/>
                    <a:pt x="25345" y="0"/>
                    <a:pt x="24005" y="0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" name="Oval 18"/>
          <p:cNvSpPr/>
          <p:nvPr/>
        </p:nvSpPr>
        <p:spPr>
          <a:xfrm>
            <a:off x="474204" y="1836760"/>
            <a:ext cx="3012357" cy="1301145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/>
          <p:cNvCxnSpPr/>
          <p:nvPr/>
        </p:nvCxnSpPr>
        <p:spPr>
          <a:xfrm>
            <a:off x="3721386" y="3558925"/>
            <a:ext cx="5027909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3721386" y="3711325"/>
            <a:ext cx="2889923" cy="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3795942" y="1370505"/>
            <a:ext cx="5027909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6071879" y="1193984"/>
            <a:ext cx="2751972" cy="0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6820356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8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96;p15"/>
          <p:cNvPicPr preferRelativeResize="0"/>
          <p:nvPr/>
        </p:nvPicPr>
        <p:blipFill rotWithShape="1">
          <a:blip r:embed="rId2">
            <a:alphaModFix/>
            <a:duotone>
              <a:prstClr val="black"/>
              <a:schemeClr val="accent6">
                <a:tint val="45000"/>
                <a:satMod val="400000"/>
              </a:schemeClr>
            </a:duotone>
          </a:blip>
          <a:srcRect l="5300" t="66637" r="8097"/>
          <a:stretch/>
        </p:blipFill>
        <p:spPr>
          <a:xfrm>
            <a:off x="-12" y="0"/>
            <a:ext cx="9144003" cy="95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99;p15"/>
          <p:cNvPicPr preferRelativeResize="0"/>
          <p:nvPr/>
        </p:nvPicPr>
        <p:blipFill rotWithShape="1">
          <a:blip r:embed="rId2">
            <a:alphaModFix/>
            <a:duotone>
              <a:prstClr val="black"/>
              <a:schemeClr val="accent6">
                <a:tint val="45000"/>
                <a:satMod val="400000"/>
              </a:schemeClr>
            </a:duotone>
          </a:blip>
          <a:srcRect l="5300" t="66637" r="8097"/>
          <a:stretch/>
        </p:blipFill>
        <p:spPr>
          <a:xfrm rot="10800000">
            <a:off x="-33425" y="4215150"/>
            <a:ext cx="9144003" cy="9552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ounded Rectangle 5"/>
          <p:cNvSpPr/>
          <p:nvPr/>
        </p:nvSpPr>
        <p:spPr>
          <a:xfrm>
            <a:off x="7984636" y="4253023"/>
            <a:ext cx="967978" cy="606056"/>
          </a:xfrm>
          <a:prstGeom prst="roundRect">
            <a:avLst/>
          </a:prstGeom>
          <a:solidFill>
            <a:srgbClr val="FF0000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lowchart: Extract 6"/>
          <p:cNvSpPr/>
          <p:nvPr/>
        </p:nvSpPr>
        <p:spPr>
          <a:xfrm rot="5400000">
            <a:off x="8332644" y="4422126"/>
            <a:ext cx="318979" cy="267850"/>
          </a:xfrm>
          <a:prstGeom prst="flowChartExtra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0" y="1827525"/>
            <a:ext cx="346913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vi-VN" sz="1800" dirty="0">
                <a:solidFill>
                  <a:schemeClr val="tx1"/>
                </a:solidFill>
                <a:latin typeface="Times New Roman" pitchFamily="18" charset="0"/>
                <a:ea typeface="Staatliches"/>
                <a:cs typeface="Times New Roman" pitchFamily="18" charset="0"/>
                <a:sym typeface="Staatliches"/>
              </a:rPr>
              <a:t>Giai </a:t>
            </a:r>
            <a:r>
              <a:rPr lang="vi-VN" sz="1800" dirty="0" smtClean="0">
                <a:solidFill>
                  <a:schemeClr val="tx1"/>
                </a:solidFill>
                <a:latin typeface="Times New Roman" pitchFamily="18" charset="0"/>
                <a:ea typeface="Staatliches"/>
                <a:cs typeface="Times New Roman" pitchFamily="18" charset="0"/>
                <a:sym typeface="Staatliches"/>
              </a:rPr>
              <a:t>đoạn 3:</a:t>
            </a:r>
            <a:endParaRPr lang="en-US" sz="1800" dirty="0" smtClean="0">
              <a:solidFill>
                <a:schemeClr val="tx1"/>
              </a:solidFill>
              <a:latin typeface="Times New Roman" pitchFamily="18" charset="0"/>
              <a:ea typeface="Staatliches"/>
              <a:cs typeface="Times New Roman" pitchFamily="18" charset="0"/>
              <a:sym typeface="Staatliches"/>
            </a:endParaRPr>
          </a:p>
          <a:p>
            <a:pPr algn="ctr">
              <a:lnSpc>
                <a:spcPct val="150000"/>
              </a:lnSpc>
            </a:pPr>
            <a:r>
              <a:rPr lang="vi-VN" sz="1800" dirty="0" smtClean="0">
                <a:solidFill>
                  <a:schemeClr val="tx1"/>
                </a:solidFill>
                <a:latin typeface="Times New Roman" pitchFamily="18" charset="0"/>
                <a:ea typeface="Lato"/>
                <a:cs typeface="Times New Roman" pitchFamily="18" charset="0"/>
                <a:sym typeface="Staatliches"/>
              </a:rPr>
              <a:t>Thực hiện phương án đề ra.</a:t>
            </a:r>
            <a:endParaRPr lang="en-US" sz="1800" dirty="0">
              <a:solidFill>
                <a:schemeClr val="tx1"/>
              </a:solidFill>
              <a:latin typeface="Times New Roman" pitchFamily="18" charset="0"/>
              <a:ea typeface="Lato"/>
              <a:cs typeface="Times New Roman" pitchFamily="18" charset="0"/>
              <a:sym typeface="Lato"/>
            </a:endParaRPr>
          </a:p>
          <a:p>
            <a:pPr lvl="0"/>
            <a:endParaRPr lang="vi-VN" sz="1800" dirty="0">
              <a:solidFill>
                <a:schemeClr val="tx1"/>
              </a:solidFill>
              <a:latin typeface="Times New Roman" pitchFamily="18" charset="0"/>
              <a:ea typeface="Staatliches"/>
              <a:cs typeface="Times New Roman" pitchFamily="18" charset="0"/>
              <a:sym typeface="Staatliches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vi-VN" sz="1500" dirty="0" smtClean="0"/>
              <a:t/>
            </a:r>
            <a:br>
              <a:rPr lang="vi-VN" sz="1500" dirty="0" smtClean="0"/>
            </a:br>
            <a:endParaRPr lang="vi-VN" sz="1500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>
          <a:xfrm>
            <a:off x="7011743" y="5321100"/>
            <a:ext cx="1614316" cy="1200329"/>
          </a:xfrm>
        </p:spPr>
        <p:txBody>
          <a:bodyPr>
            <a:no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sz="1600" b="0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3"/>
          </p:nvPr>
        </p:nvSpPr>
        <p:spPr>
          <a:xfrm>
            <a:off x="3824609" y="549870"/>
            <a:ext cx="5285969" cy="3863340"/>
          </a:xfrm>
        </p:spPr>
        <p:txBody>
          <a:bodyPr>
            <a:normAutofit lnSpcReduction="10000"/>
          </a:bodyPr>
          <a:lstStyle/>
          <a:p>
            <a:pPr>
              <a:lnSpc>
                <a:spcPct val="170000"/>
              </a:lnSpc>
            </a:pPr>
            <a:endParaRPr lang="en-US" sz="1500" b="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70000"/>
              </a:lnSpc>
            </a:pPr>
            <a:endParaRPr lang="en-US" sz="1500" b="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60000"/>
              </a:lnSpc>
            </a:pPr>
            <a:r>
              <a:rPr lang="en-US" sz="1500" b="0" dirty="0" smtClean="0">
                <a:latin typeface="Times New Roman" pitchFamily="18" charset="0"/>
                <a:cs typeface="Times New Roman" pitchFamily="18" charset="0"/>
              </a:rPr>
              <a:t>- Tạo </a:t>
            </a:r>
            <a:r>
              <a:rPr lang="en-US" sz="1500" b="0" dirty="0">
                <a:latin typeface="Times New Roman" pitchFamily="18" charset="0"/>
                <a:cs typeface="Times New Roman" pitchFamily="18" charset="0"/>
              </a:rPr>
              <a:t>1 form đăng nhập </a:t>
            </a:r>
            <a:r>
              <a:rPr lang="en-US" sz="1500" b="0" dirty="0" smtClean="0">
                <a:latin typeface="Times New Roman" pitchFamily="18" charset="0"/>
                <a:cs typeface="Times New Roman" pitchFamily="18" charset="0"/>
              </a:rPr>
              <a:t>gồm: Tên </a:t>
            </a:r>
            <a:r>
              <a:rPr lang="en-US" sz="1500" b="0" dirty="0">
                <a:latin typeface="Times New Roman" pitchFamily="18" charset="0"/>
                <a:cs typeface="Times New Roman" pitchFamily="18" charset="0"/>
              </a:rPr>
              <a:t>đăng nhập, </a:t>
            </a:r>
            <a:r>
              <a:rPr lang="en-US" sz="1500" b="0" dirty="0" smtClean="0">
                <a:latin typeface="Times New Roman" pitchFamily="18" charset="0"/>
                <a:cs typeface="Times New Roman" pitchFamily="18" charset="0"/>
              </a:rPr>
              <a:t>Mật </a:t>
            </a:r>
            <a:r>
              <a:rPr lang="en-US" sz="1500" b="0" dirty="0">
                <a:latin typeface="Times New Roman" pitchFamily="18" charset="0"/>
                <a:cs typeface="Times New Roman" pitchFamily="18" charset="0"/>
              </a:rPr>
              <a:t>khẩu, </a:t>
            </a:r>
            <a:r>
              <a:rPr lang="en-US" sz="1500" b="0" dirty="0" smtClean="0">
                <a:latin typeface="Times New Roman" pitchFamily="18" charset="0"/>
                <a:cs typeface="Times New Roman" pitchFamily="18" charset="0"/>
              </a:rPr>
              <a:t>Nút </a:t>
            </a:r>
            <a:r>
              <a:rPr lang="en-US" sz="1500" b="0" dirty="0">
                <a:latin typeface="Times New Roman" pitchFamily="18" charset="0"/>
                <a:cs typeface="Times New Roman" pitchFamily="18" charset="0"/>
              </a:rPr>
              <a:t>đăng nhập, </a:t>
            </a:r>
            <a:r>
              <a:rPr lang="en-US" sz="1500" b="0" dirty="0" smtClean="0">
                <a:latin typeface="Times New Roman" pitchFamily="18" charset="0"/>
                <a:cs typeface="Times New Roman" pitchFamily="18" charset="0"/>
              </a:rPr>
              <a:t>Nút </a:t>
            </a:r>
            <a:r>
              <a:rPr lang="en-US" sz="1500" b="0" dirty="0">
                <a:latin typeface="Times New Roman" pitchFamily="18" charset="0"/>
                <a:cs typeface="Times New Roman" pitchFamily="18" charset="0"/>
              </a:rPr>
              <a:t>thoát</a:t>
            </a:r>
            <a:r>
              <a:rPr lang="en-US" sz="1500" b="0" dirty="0" smtClean="0">
                <a:latin typeface="Times New Roman" pitchFamily="18" charset="0"/>
                <a:cs typeface="Times New Roman" pitchFamily="18" charset="0"/>
              </a:rPr>
              <a:t>.</a:t>
            </a:r>
            <a:endParaRPr lang="en-US" sz="1500" b="0" dirty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60000"/>
              </a:lnSpc>
            </a:pPr>
            <a:r>
              <a:rPr lang="en-US" sz="1500" b="0" dirty="0" smtClean="0">
                <a:latin typeface="Times New Roman" pitchFamily="18" charset="0"/>
                <a:cs typeface="Times New Roman" pitchFamily="18" charset="0"/>
              </a:rPr>
              <a:t>- </a:t>
            </a:r>
            <a:r>
              <a:rPr lang="en-US" sz="1500" b="0" dirty="0">
                <a:latin typeface="Times New Roman" pitchFamily="18" charset="0"/>
                <a:cs typeface="Times New Roman" pitchFamily="18" charset="0"/>
              </a:rPr>
              <a:t>Tạo 1 form TableManerger </a:t>
            </a:r>
            <a:r>
              <a:rPr lang="en-US" sz="1500" b="0" dirty="0" smtClean="0">
                <a:latin typeface="Times New Roman" pitchFamily="18" charset="0"/>
                <a:cs typeface="Times New Roman" pitchFamily="18" charset="0"/>
              </a:rPr>
              <a:t>gồm: Thông </a:t>
            </a:r>
            <a:r>
              <a:rPr lang="en-US" sz="1500" b="0" dirty="0">
                <a:latin typeface="Times New Roman" pitchFamily="18" charset="0"/>
                <a:cs typeface="Times New Roman" pitchFamily="18" charset="0"/>
              </a:rPr>
              <a:t>tin tài khoản </a:t>
            </a:r>
            <a:r>
              <a:rPr lang="en-US" sz="1500" b="0" dirty="0" smtClean="0">
                <a:latin typeface="Times New Roman" pitchFamily="18" charset="0"/>
                <a:cs typeface="Times New Roman" pitchFamily="18" charset="0"/>
              </a:rPr>
              <a:t>(Thông </a:t>
            </a:r>
            <a:r>
              <a:rPr lang="en-US" sz="1500" b="0" dirty="0">
                <a:latin typeface="Times New Roman" pitchFamily="18" charset="0"/>
                <a:cs typeface="Times New Roman" pitchFamily="18" charset="0"/>
              </a:rPr>
              <a:t>tin cá nhân, đăng xuất</a:t>
            </a:r>
            <a:r>
              <a:rPr lang="en-US" sz="1500" b="0" dirty="0" smtClean="0">
                <a:latin typeface="Times New Roman" pitchFamily="18" charset="0"/>
                <a:cs typeface="Times New Roman" pitchFamily="18" charset="0"/>
              </a:rPr>
              <a:t>), </a:t>
            </a:r>
            <a:r>
              <a:rPr lang="en-US" sz="1500" b="0" dirty="0">
                <a:latin typeface="Times New Roman" pitchFamily="18" charset="0"/>
                <a:cs typeface="Times New Roman" pitchFamily="18" charset="0"/>
              </a:rPr>
              <a:t>mã hóa video, mã hóa đường </a:t>
            </a:r>
            <a:r>
              <a:rPr lang="en-US" sz="1500" b="0" dirty="0" smtClean="0">
                <a:latin typeface="Times New Roman" pitchFamily="18" charset="0"/>
                <a:cs typeface="Times New Roman" pitchFamily="18" charset="0"/>
              </a:rPr>
              <a:t>link.</a:t>
            </a:r>
          </a:p>
          <a:p>
            <a:pPr>
              <a:lnSpc>
                <a:spcPct val="160000"/>
              </a:lnSpc>
            </a:pPr>
            <a:r>
              <a:rPr lang="en-US" sz="1500" b="0" dirty="0" smtClean="0">
                <a:latin typeface="Times New Roman" pitchFamily="18" charset="0"/>
                <a:cs typeface="Times New Roman" pitchFamily="18" charset="0"/>
              </a:rPr>
              <a:t>- Tạo 1 form thông tin đăng nhập (Để có thể đổi mật khẩu) gồm: Tên đăng nhập, Tên hiển thị, Mật khẩu mới, Nút cập nhật...</a:t>
            </a:r>
          </a:p>
          <a:p>
            <a:pPr>
              <a:lnSpc>
                <a:spcPct val="160000"/>
              </a:lnSpc>
            </a:pPr>
            <a:r>
              <a:rPr lang="en-US" sz="1500" b="0" dirty="0" smtClean="0">
                <a:latin typeface="Times New Roman" pitchFamily="18" charset="0"/>
                <a:cs typeface="Times New Roman" pitchFamily="18" charset="0"/>
              </a:rPr>
              <a:t>- Tạo form mã hóa và giải mã.</a:t>
            </a:r>
          </a:p>
          <a:p>
            <a:pPr>
              <a:lnSpc>
                <a:spcPct val="170000"/>
              </a:lnSpc>
            </a:pPr>
            <a:endParaRPr lang="en-US" sz="1500" b="0" dirty="0"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12" name="Google Shape;1546;p47"/>
          <p:cNvGrpSpPr/>
          <p:nvPr/>
        </p:nvGrpSpPr>
        <p:grpSpPr>
          <a:xfrm>
            <a:off x="0" y="48289"/>
            <a:ext cx="1033707" cy="956930"/>
            <a:chOff x="2679436" y="3270400"/>
            <a:chExt cx="752625" cy="689795"/>
          </a:xfrm>
        </p:grpSpPr>
        <p:sp>
          <p:nvSpPr>
            <p:cNvPr id="13" name="Google Shape;1547;p47"/>
            <p:cNvSpPr/>
            <p:nvPr/>
          </p:nvSpPr>
          <p:spPr>
            <a:xfrm>
              <a:off x="2722600" y="3270400"/>
              <a:ext cx="689490" cy="689691"/>
            </a:xfrm>
            <a:custGeom>
              <a:avLst/>
              <a:gdLst/>
              <a:ahLst/>
              <a:cxnLst/>
              <a:rect l="l" t="t" r="r" b="b"/>
              <a:pathLst>
                <a:path w="109704" h="109736" extrusionOk="0">
                  <a:moveTo>
                    <a:pt x="54835" y="1"/>
                  </a:moveTo>
                  <a:cubicBezTo>
                    <a:pt x="24557" y="1"/>
                    <a:pt x="0" y="24557"/>
                    <a:pt x="0" y="54868"/>
                  </a:cubicBezTo>
                  <a:cubicBezTo>
                    <a:pt x="0" y="85147"/>
                    <a:pt x="24557" y="109736"/>
                    <a:pt x="54835" y="109736"/>
                  </a:cubicBezTo>
                  <a:cubicBezTo>
                    <a:pt x="85147" y="109736"/>
                    <a:pt x="109703" y="85147"/>
                    <a:pt x="109703" y="54868"/>
                  </a:cubicBezTo>
                  <a:cubicBezTo>
                    <a:pt x="109703" y="24557"/>
                    <a:pt x="85147" y="1"/>
                    <a:pt x="5483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548;p47"/>
            <p:cNvSpPr/>
            <p:nvPr/>
          </p:nvSpPr>
          <p:spPr>
            <a:xfrm>
              <a:off x="2679436" y="3344037"/>
              <a:ext cx="345260" cy="537562"/>
            </a:xfrm>
            <a:custGeom>
              <a:avLst/>
              <a:gdLst/>
              <a:ahLst/>
              <a:cxnLst/>
              <a:rect l="l" t="t" r="r" b="b"/>
              <a:pathLst>
                <a:path w="54934" h="85531" extrusionOk="0">
                  <a:moveTo>
                    <a:pt x="32003" y="0"/>
                  </a:moveTo>
                  <a:cubicBezTo>
                    <a:pt x="30517" y="0"/>
                    <a:pt x="28923" y="146"/>
                    <a:pt x="27337" y="384"/>
                  </a:cubicBezTo>
                  <a:cubicBezTo>
                    <a:pt x="230" y="22194"/>
                    <a:pt x="1" y="63426"/>
                    <a:pt x="26879" y="85530"/>
                  </a:cubicBezTo>
                  <a:lnTo>
                    <a:pt x="26944" y="85497"/>
                  </a:lnTo>
                  <a:cubicBezTo>
                    <a:pt x="29789" y="83863"/>
                    <a:pt x="33811" y="81149"/>
                    <a:pt x="33516" y="77356"/>
                  </a:cubicBezTo>
                  <a:cubicBezTo>
                    <a:pt x="33222" y="72778"/>
                    <a:pt x="28481" y="70358"/>
                    <a:pt x="26061" y="67023"/>
                  </a:cubicBezTo>
                  <a:cubicBezTo>
                    <a:pt x="22955" y="62740"/>
                    <a:pt x="27140" y="57900"/>
                    <a:pt x="30835" y="55677"/>
                  </a:cubicBezTo>
                  <a:cubicBezTo>
                    <a:pt x="34236" y="53617"/>
                    <a:pt x="38192" y="53192"/>
                    <a:pt x="42051" y="52505"/>
                  </a:cubicBezTo>
                  <a:cubicBezTo>
                    <a:pt x="45876" y="51786"/>
                    <a:pt x="50258" y="50707"/>
                    <a:pt x="51991" y="46685"/>
                  </a:cubicBezTo>
                  <a:cubicBezTo>
                    <a:pt x="54934" y="39753"/>
                    <a:pt x="40677" y="39360"/>
                    <a:pt x="37146" y="37268"/>
                  </a:cubicBezTo>
                  <a:cubicBezTo>
                    <a:pt x="35511" y="36287"/>
                    <a:pt x="34465" y="34684"/>
                    <a:pt x="35348" y="32788"/>
                  </a:cubicBezTo>
                  <a:cubicBezTo>
                    <a:pt x="36034" y="31317"/>
                    <a:pt x="37800" y="30336"/>
                    <a:pt x="39141" y="29551"/>
                  </a:cubicBezTo>
                  <a:cubicBezTo>
                    <a:pt x="42868" y="27491"/>
                    <a:pt x="47544" y="26085"/>
                    <a:pt x="50618" y="23044"/>
                  </a:cubicBezTo>
                  <a:cubicBezTo>
                    <a:pt x="51174" y="22521"/>
                    <a:pt x="51468" y="22194"/>
                    <a:pt x="51599" y="21605"/>
                  </a:cubicBezTo>
                  <a:lnTo>
                    <a:pt x="51599" y="21605"/>
                  </a:lnTo>
                  <a:cubicBezTo>
                    <a:pt x="51595" y="21618"/>
                    <a:pt x="51592" y="21624"/>
                    <a:pt x="51590" y="21624"/>
                  </a:cubicBezTo>
                  <a:cubicBezTo>
                    <a:pt x="51566" y="21624"/>
                    <a:pt x="51566" y="21144"/>
                    <a:pt x="51566" y="21115"/>
                  </a:cubicBezTo>
                  <a:cubicBezTo>
                    <a:pt x="51501" y="20788"/>
                    <a:pt x="51402" y="20428"/>
                    <a:pt x="51239" y="20134"/>
                  </a:cubicBezTo>
                  <a:cubicBezTo>
                    <a:pt x="50945" y="19578"/>
                    <a:pt x="50487" y="19087"/>
                    <a:pt x="49931" y="18760"/>
                  </a:cubicBezTo>
                  <a:cubicBezTo>
                    <a:pt x="47282" y="17191"/>
                    <a:pt x="44111" y="17387"/>
                    <a:pt x="41168" y="16602"/>
                  </a:cubicBezTo>
                  <a:cubicBezTo>
                    <a:pt x="39369" y="16079"/>
                    <a:pt x="34857" y="15000"/>
                    <a:pt x="36034" y="12090"/>
                  </a:cubicBezTo>
                  <a:cubicBezTo>
                    <a:pt x="36394" y="11109"/>
                    <a:pt x="37048" y="10422"/>
                    <a:pt x="37636" y="9572"/>
                  </a:cubicBezTo>
                  <a:cubicBezTo>
                    <a:pt x="38389" y="8460"/>
                    <a:pt x="38944" y="7218"/>
                    <a:pt x="39239" y="5877"/>
                  </a:cubicBezTo>
                  <a:cubicBezTo>
                    <a:pt x="40229" y="1420"/>
                    <a:pt x="36643" y="0"/>
                    <a:pt x="32003" y="0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49;p47"/>
            <p:cNvSpPr/>
            <p:nvPr/>
          </p:nvSpPr>
          <p:spPr>
            <a:xfrm>
              <a:off x="3091326" y="3293626"/>
              <a:ext cx="340735" cy="423301"/>
            </a:xfrm>
            <a:custGeom>
              <a:avLst/>
              <a:gdLst/>
              <a:ahLst/>
              <a:cxnLst/>
              <a:rect l="l" t="t" r="r" b="b"/>
              <a:pathLst>
                <a:path w="54214" h="67351" extrusionOk="0">
                  <a:moveTo>
                    <a:pt x="15891" y="1"/>
                  </a:moveTo>
                  <a:cubicBezTo>
                    <a:pt x="13243" y="328"/>
                    <a:pt x="10660" y="1635"/>
                    <a:pt x="8502" y="3042"/>
                  </a:cubicBezTo>
                  <a:cubicBezTo>
                    <a:pt x="5461" y="5003"/>
                    <a:pt x="1962" y="7881"/>
                    <a:pt x="818" y="11478"/>
                  </a:cubicBezTo>
                  <a:cubicBezTo>
                    <a:pt x="0" y="14028"/>
                    <a:pt x="621" y="15957"/>
                    <a:pt x="2943" y="17265"/>
                  </a:cubicBezTo>
                  <a:cubicBezTo>
                    <a:pt x="5264" y="18573"/>
                    <a:pt x="7848" y="19194"/>
                    <a:pt x="10300" y="20175"/>
                  </a:cubicBezTo>
                  <a:cubicBezTo>
                    <a:pt x="12295" y="20927"/>
                    <a:pt x="14518" y="21876"/>
                    <a:pt x="15728" y="23739"/>
                  </a:cubicBezTo>
                  <a:cubicBezTo>
                    <a:pt x="17069" y="25799"/>
                    <a:pt x="16545" y="28285"/>
                    <a:pt x="15401" y="30279"/>
                  </a:cubicBezTo>
                  <a:cubicBezTo>
                    <a:pt x="13701" y="33222"/>
                    <a:pt x="11248" y="35086"/>
                    <a:pt x="8829" y="37375"/>
                  </a:cubicBezTo>
                  <a:cubicBezTo>
                    <a:pt x="7717" y="38454"/>
                    <a:pt x="6376" y="39696"/>
                    <a:pt x="6115" y="41298"/>
                  </a:cubicBezTo>
                  <a:cubicBezTo>
                    <a:pt x="5886" y="42639"/>
                    <a:pt x="6638" y="44634"/>
                    <a:pt x="7880" y="45288"/>
                  </a:cubicBezTo>
                  <a:cubicBezTo>
                    <a:pt x="8550" y="45642"/>
                    <a:pt x="9288" y="45782"/>
                    <a:pt x="10062" y="45782"/>
                  </a:cubicBezTo>
                  <a:cubicBezTo>
                    <a:pt x="12498" y="45782"/>
                    <a:pt x="15286" y="44394"/>
                    <a:pt x="17396" y="43947"/>
                  </a:cubicBezTo>
                  <a:cubicBezTo>
                    <a:pt x="18295" y="43754"/>
                    <a:pt x="19275" y="43627"/>
                    <a:pt x="20258" y="43627"/>
                  </a:cubicBezTo>
                  <a:cubicBezTo>
                    <a:pt x="21778" y="43627"/>
                    <a:pt x="23306" y="43931"/>
                    <a:pt x="24556" y="44764"/>
                  </a:cubicBezTo>
                  <a:cubicBezTo>
                    <a:pt x="27990" y="47021"/>
                    <a:pt x="27172" y="51206"/>
                    <a:pt x="25995" y="54509"/>
                  </a:cubicBezTo>
                  <a:cubicBezTo>
                    <a:pt x="24851" y="57811"/>
                    <a:pt x="22529" y="61768"/>
                    <a:pt x="22660" y="65070"/>
                  </a:cubicBezTo>
                  <a:cubicBezTo>
                    <a:pt x="22660" y="65332"/>
                    <a:pt x="22693" y="65626"/>
                    <a:pt x="22823" y="65887"/>
                  </a:cubicBezTo>
                  <a:cubicBezTo>
                    <a:pt x="22823" y="65883"/>
                    <a:pt x="22825" y="65881"/>
                    <a:pt x="22827" y="65881"/>
                  </a:cubicBezTo>
                  <a:cubicBezTo>
                    <a:pt x="22855" y="65881"/>
                    <a:pt x="23050" y="66204"/>
                    <a:pt x="23017" y="66204"/>
                  </a:cubicBezTo>
                  <a:cubicBezTo>
                    <a:pt x="23012" y="66204"/>
                    <a:pt x="23002" y="66197"/>
                    <a:pt x="22987" y="66182"/>
                  </a:cubicBezTo>
                  <a:lnTo>
                    <a:pt x="22987" y="66182"/>
                  </a:lnTo>
                  <a:cubicBezTo>
                    <a:pt x="23379" y="66640"/>
                    <a:pt x="23935" y="66934"/>
                    <a:pt x="24491" y="66999"/>
                  </a:cubicBezTo>
                  <a:cubicBezTo>
                    <a:pt x="25449" y="67224"/>
                    <a:pt x="26587" y="67350"/>
                    <a:pt x="27758" y="67350"/>
                  </a:cubicBezTo>
                  <a:cubicBezTo>
                    <a:pt x="29823" y="67350"/>
                    <a:pt x="31990" y="66957"/>
                    <a:pt x="33450" y="66018"/>
                  </a:cubicBezTo>
                  <a:cubicBezTo>
                    <a:pt x="36295" y="64187"/>
                    <a:pt x="38094" y="61179"/>
                    <a:pt x="41331" y="59838"/>
                  </a:cubicBezTo>
                  <a:cubicBezTo>
                    <a:pt x="42958" y="59166"/>
                    <a:pt x="44743" y="58911"/>
                    <a:pt x="46515" y="58911"/>
                  </a:cubicBezTo>
                  <a:cubicBezTo>
                    <a:pt x="47414" y="58911"/>
                    <a:pt x="48309" y="58976"/>
                    <a:pt x="49178" y="59086"/>
                  </a:cubicBezTo>
                  <a:cubicBezTo>
                    <a:pt x="49603" y="59119"/>
                    <a:pt x="50028" y="59184"/>
                    <a:pt x="50453" y="59282"/>
                  </a:cubicBezTo>
                  <a:cubicBezTo>
                    <a:pt x="54214" y="33876"/>
                    <a:pt x="39859" y="9254"/>
                    <a:pt x="15891" y="1"/>
                  </a:cubicBez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550;p47"/>
            <p:cNvSpPr/>
            <p:nvPr/>
          </p:nvSpPr>
          <p:spPr>
            <a:xfrm>
              <a:off x="2973550" y="3693340"/>
              <a:ext cx="344852" cy="266855"/>
            </a:xfrm>
            <a:custGeom>
              <a:avLst/>
              <a:gdLst/>
              <a:ahLst/>
              <a:cxnLst/>
              <a:rect l="l" t="t" r="r" b="b"/>
              <a:pathLst>
                <a:path w="54869" h="42459" extrusionOk="0">
                  <a:moveTo>
                    <a:pt x="24005" y="0"/>
                  </a:moveTo>
                  <a:cubicBezTo>
                    <a:pt x="23663" y="0"/>
                    <a:pt x="23320" y="165"/>
                    <a:pt x="22988" y="563"/>
                  </a:cubicBezTo>
                  <a:cubicBezTo>
                    <a:pt x="20503" y="3539"/>
                    <a:pt x="21974" y="7757"/>
                    <a:pt x="21941" y="11190"/>
                  </a:cubicBezTo>
                  <a:cubicBezTo>
                    <a:pt x="21909" y="14624"/>
                    <a:pt x="20372" y="18253"/>
                    <a:pt x="16546" y="18842"/>
                  </a:cubicBezTo>
                  <a:cubicBezTo>
                    <a:pt x="16241" y="18886"/>
                    <a:pt x="15941" y="18906"/>
                    <a:pt x="15645" y="18906"/>
                  </a:cubicBezTo>
                  <a:cubicBezTo>
                    <a:pt x="12421" y="18906"/>
                    <a:pt x="9721" y="16456"/>
                    <a:pt x="6966" y="15049"/>
                  </a:cubicBezTo>
                  <a:cubicBezTo>
                    <a:pt x="6019" y="14575"/>
                    <a:pt x="5082" y="14305"/>
                    <a:pt x="4133" y="14305"/>
                  </a:cubicBezTo>
                  <a:cubicBezTo>
                    <a:pt x="3377" y="14305"/>
                    <a:pt x="2614" y="14476"/>
                    <a:pt x="1832" y="14853"/>
                  </a:cubicBezTo>
                  <a:cubicBezTo>
                    <a:pt x="851" y="15343"/>
                    <a:pt x="1" y="15899"/>
                    <a:pt x="66" y="17076"/>
                  </a:cubicBezTo>
                  <a:cubicBezTo>
                    <a:pt x="197" y="19692"/>
                    <a:pt x="2257" y="22144"/>
                    <a:pt x="3565" y="24270"/>
                  </a:cubicBezTo>
                  <a:cubicBezTo>
                    <a:pt x="5462" y="27245"/>
                    <a:pt x="6606" y="30613"/>
                    <a:pt x="6181" y="34177"/>
                  </a:cubicBezTo>
                  <a:cubicBezTo>
                    <a:pt x="5887" y="36695"/>
                    <a:pt x="5102" y="39115"/>
                    <a:pt x="3827" y="41338"/>
                  </a:cubicBezTo>
                  <a:cubicBezTo>
                    <a:pt x="7498" y="42090"/>
                    <a:pt x="11194" y="42458"/>
                    <a:pt x="14864" y="42458"/>
                  </a:cubicBezTo>
                  <a:cubicBezTo>
                    <a:pt x="29854" y="42458"/>
                    <a:pt x="44387" y="36317"/>
                    <a:pt x="54869" y="25153"/>
                  </a:cubicBezTo>
                  <a:cubicBezTo>
                    <a:pt x="54705" y="23223"/>
                    <a:pt x="53888" y="21392"/>
                    <a:pt x="52547" y="19986"/>
                  </a:cubicBezTo>
                  <a:cubicBezTo>
                    <a:pt x="50988" y="18236"/>
                    <a:pt x="49324" y="17470"/>
                    <a:pt x="47348" y="17470"/>
                  </a:cubicBezTo>
                  <a:cubicBezTo>
                    <a:pt x="46629" y="17470"/>
                    <a:pt x="45870" y="17571"/>
                    <a:pt x="45059" y="17763"/>
                  </a:cubicBezTo>
                  <a:cubicBezTo>
                    <a:pt x="42443" y="18384"/>
                    <a:pt x="39860" y="19332"/>
                    <a:pt x="37146" y="19332"/>
                  </a:cubicBezTo>
                  <a:cubicBezTo>
                    <a:pt x="37080" y="19333"/>
                    <a:pt x="37014" y="19334"/>
                    <a:pt x="36948" y="19334"/>
                  </a:cubicBezTo>
                  <a:cubicBezTo>
                    <a:pt x="34466" y="19334"/>
                    <a:pt x="32035" y="18724"/>
                    <a:pt x="30410" y="16749"/>
                  </a:cubicBezTo>
                  <a:cubicBezTo>
                    <a:pt x="28972" y="15016"/>
                    <a:pt x="28514" y="12793"/>
                    <a:pt x="28220" y="10667"/>
                  </a:cubicBezTo>
                  <a:cubicBezTo>
                    <a:pt x="27893" y="8313"/>
                    <a:pt x="27860" y="5795"/>
                    <a:pt x="27010" y="3539"/>
                  </a:cubicBezTo>
                  <a:cubicBezTo>
                    <a:pt x="26645" y="2549"/>
                    <a:pt x="25345" y="0"/>
                    <a:pt x="24005" y="0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" name="Snip Diagonal Corner Rectangle 8"/>
          <p:cNvSpPr/>
          <p:nvPr/>
        </p:nvSpPr>
        <p:spPr>
          <a:xfrm>
            <a:off x="403956" y="1827525"/>
            <a:ext cx="2753685" cy="1297223"/>
          </a:xfrm>
          <a:prstGeom prst="snip2Diag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469136" y="1052547"/>
            <a:ext cx="5549873" cy="3111591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384594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11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863597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7"/>
          <p:cNvSpPr txBox="1"/>
          <p:nvPr/>
        </p:nvSpPr>
        <p:spPr>
          <a:xfrm>
            <a:off x="1476200" y="-259722"/>
            <a:ext cx="6204300" cy="6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just">
              <a:lnSpc>
                <a:spcPct val="150000"/>
              </a:lnSpc>
            </a:pPr>
            <a:r>
              <a:rPr lang="en-US" sz="15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endParaRPr lang="uk" sz="6000" dirty="0">
              <a:solidFill>
                <a:schemeClr val="bg1"/>
              </a:solidFill>
              <a:latin typeface="Staatliches"/>
              <a:ea typeface="Staatliches"/>
              <a:cs typeface="Staatliches"/>
              <a:sym typeface="Staatliches"/>
            </a:endParaRPr>
          </a:p>
        </p:txBody>
      </p:sp>
      <p:sp>
        <p:nvSpPr>
          <p:cNvPr id="124" name="Google Shape;124;p17"/>
          <p:cNvSpPr txBox="1"/>
          <p:nvPr/>
        </p:nvSpPr>
        <p:spPr>
          <a:xfrm>
            <a:off x="10154673" y="1011557"/>
            <a:ext cx="23058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2800" dirty="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rPr>
              <a:t>Plant growth</a:t>
            </a:r>
            <a:endParaRPr sz="2800" dirty="0">
              <a:solidFill>
                <a:schemeClr val="lt1"/>
              </a:solidFill>
              <a:latin typeface="Staatliches"/>
              <a:ea typeface="Staatliches"/>
              <a:cs typeface="Staatliches"/>
              <a:sym typeface="Staatliches"/>
            </a:endParaRPr>
          </a:p>
        </p:txBody>
      </p:sp>
      <p:sp>
        <p:nvSpPr>
          <p:cNvPr id="125" name="Google Shape;125;p17"/>
          <p:cNvSpPr txBox="1"/>
          <p:nvPr/>
        </p:nvSpPr>
        <p:spPr>
          <a:xfrm>
            <a:off x="9719375" y="300303"/>
            <a:ext cx="2305800" cy="56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dirty="0">
                <a:solidFill>
                  <a:schemeClr val="lt1"/>
                </a:solidFill>
                <a:latin typeface="Judson"/>
                <a:ea typeface="Judson"/>
                <a:cs typeface="Judson"/>
                <a:sym typeface="Judson"/>
              </a:rPr>
              <a:t>Neptune is the fourth-largest planet</a:t>
            </a:r>
            <a:endParaRPr dirty="0">
              <a:solidFill>
                <a:schemeClr val="lt1"/>
              </a:solidFill>
              <a:latin typeface="Judson"/>
              <a:ea typeface="Judson"/>
              <a:cs typeface="Judson"/>
              <a:sym typeface="Judson"/>
            </a:endParaRPr>
          </a:p>
        </p:txBody>
      </p:sp>
      <p:sp>
        <p:nvSpPr>
          <p:cNvPr id="126" name="Google Shape;126;p17"/>
          <p:cNvSpPr txBox="1"/>
          <p:nvPr/>
        </p:nvSpPr>
        <p:spPr>
          <a:xfrm>
            <a:off x="10049253" y="1684313"/>
            <a:ext cx="23058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2800" dirty="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rPr>
              <a:t>Warmer days</a:t>
            </a:r>
            <a:endParaRPr sz="2800" dirty="0">
              <a:solidFill>
                <a:schemeClr val="lt1"/>
              </a:solidFill>
              <a:latin typeface="Staatliches"/>
              <a:ea typeface="Staatliches"/>
              <a:cs typeface="Staatliches"/>
              <a:sym typeface="Staatliches"/>
            </a:endParaRPr>
          </a:p>
        </p:txBody>
      </p:sp>
      <p:sp>
        <p:nvSpPr>
          <p:cNvPr id="127" name="Google Shape;127;p17"/>
          <p:cNvSpPr txBox="1"/>
          <p:nvPr/>
        </p:nvSpPr>
        <p:spPr>
          <a:xfrm>
            <a:off x="1713022" y="1713446"/>
            <a:ext cx="6979951" cy="56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just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endParaRPr lang="vi-VN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8" name="Google Shape;128;p17"/>
          <p:cNvSpPr txBox="1"/>
          <p:nvPr/>
        </p:nvSpPr>
        <p:spPr>
          <a:xfrm>
            <a:off x="10049253" y="3362146"/>
            <a:ext cx="23058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2800" dirty="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rPr>
              <a:t>Baby animals</a:t>
            </a:r>
            <a:endParaRPr sz="2800" dirty="0">
              <a:solidFill>
                <a:schemeClr val="lt1"/>
              </a:solidFill>
              <a:latin typeface="Staatliches"/>
              <a:ea typeface="Staatliches"/>
              <a:cs typeface="Staatliches"/>
              <a:sym typeface="Staatliches"/>
            </a:endParaRPr>
          </a:p>
        </p:txBody>
      </p:sp>
      <p:sp>
        <p:nvSpPr>
          <p:cNvPr id="129" name="Google Shape;129;p17"/>
          <p:cNvSpPr txBox="1"/>
          <p:nvPr/>
        </p:nvSpPr>
        <p:spPr>
          <a:xfrm>
            <a:off x="10500667" y="4138999"/>
            <a:ext cx="2305800" cy="56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dirty="0">
                <a:solidFill>
                  <a:schemeClr val="lt1"/>
                </a:solidFill>
                <a:latin typeface="Judson"/>
                <a:ea typeface="Judson"/>
                <a:cs typeface="Judson"/>
                <a:sym typeface="Judson"/>
              </a:rPr>
              <a:t>Jupiter is a gas giant and the biggest planet</a:t>
            </a:r>
            <a:endParaRPr dirty="0">
              <a:solidFill>
                <a:schemeClr val="lt1"/>
              </a:solidFill>
              <a:latin typeface="Judson"/>
              <a:ea typeface="Judson"/>
              <a:cs typeface="Judson"/>
              <a:sym typeface="Judson"/>
            </a:endParaRPr>
          </a:p>
        </p:txBody>
      </p:sp>
      <p:sp>
        <p:nvSpPr>
          <p:cNvPr id="130" name="Google Shape;130;p17"/>
          <p:cNvSpPr txBox="1"/>
          <p:nvPr/>
        </p:nvSpPr>
        <p:spPr>
          <a:xfrm>
            <a:off x="2029235" y="1337796"/>
            <a:ext cx="5445132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 dirty="0">
              <a:solidFill>
                <a:schemeClr val="lt1"/>
              </a:solidFill>
              <a:latin typeface="Times New Roman" pitchFamily="18" charset="0"/>
              <a:ea typeface="Staatliches"/>
              <a:cs typeface="Times New Roman" pitchFamily="18" charset="0"/>
              <a:sym typeface="Staatliches"/>
            </a:endParaRPr>
          </a:p>
        </p:txBody>
      </p:sp>
      <p:sp>
        <p:nvSpPr>
          <p:cNvPr id="131" name="Google Shape;131;p17"/>
          <p:cNvSpPr txBox="1"/>
          <p:nvPr/>
        </p:nvSpPr>
        <p:spPr>
          <a:xfrm>
            <a:off x="8868680" y="1931692"/>
            <a:ext cx="1701390" cy="56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  <a:latin typeface="Judson"/>
              <a:ea typeface="Judson"/>
              <a:cs typeface="Judson"/>
              <a:sym typeface="Judson"/>
            </a:endParaRPr>
          </a:p>
        </p:txBody>
      </p:sp>
      <p:grpSp>
        <p:nvGrpSpPr>
          <p:cNvPr id="132" name="Google Shape;132;p17"/>
          <p:cNvGrpSpPr/>
          <p:nvPr/>
        </p:nvGrpSpPr>
        <p:grpSpPr>
          <a:xfrm rot="5400000">
            <a:off x="-3486231" y="2092751"/>
            <a:ext cx="5201894" cy="1330729"/>
            <a:chOff x="0" y="1464550"/>
            <a:chExt cx="9148600" cy="3678925"/>
          </a:xfrm>
        </p:grpSpPr>
        <p:sp>
          <p:nvSpPr>
            <p:cNvPr id="133" name="Google Shape;133;p17"/>
            <p:cNvSpPr/>
            <p:nvPr/>
          </p:nvSpPr>
          <p:spPr>
            <a:xfrm>
              <a:off x="4600" y="2729675"/>
              <a:ext cx="9144000" cy="2413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34" name="Google Shape;134;p17"/>
            <p:cNvPicPr preferRelativeResize="0"/>
            <p:nvPr/>
          </p:nvPicPr>
          <p:blipFill rotWithShape="1">
            <a:blip r:embed="rId4">
              <a:alphaModFix/>
            </a:blip>
            <a:srcRect l="5300" r="8097"/>
            <a:stretch/>
          </p:blipFill>
          <p:spPr>
            <a:xfrm>
              <a:off x="0" y="1464550"/>
              <a:ext cx="9144003" cy="349924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35" name="Google Shape;135;p17"/>
          <p:cNvGrpSpPr/>
          <p:nvPr/>
        </p:nvGrpSpPr>
        <p:grpSpPr>
          <a:xfrm rot="-5400000">
            <a:off x="3974389" y="466339"/>
            <a:ext cx="5201894" cy="4235273"/>
            <a:chOff x="0" y="1464550"/>
            <a:chExt cx="9148600" cy="3678925"/>
          </a:xfrm>
        </p:grpSpPr>
        <p:sp>
          <p:nvSpPr>
            <p:cNvPr id="136" name="Google Shape;136;p17"/>
            <p:cNvSpPr/>
            <p:nvPr/>
          </p:nvSpPr>
          <p:spPr>
            <a:xfrm>
              <a:off x="4600" y="2729675"/>
              <a:ext cx="9144000" cy="2413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37" name="Google Shape;137;p17"/>
            <p:cNvPicPr preferRelativeResize="0"/>
            <p:nvPr/>
          </p:nvPicPr>
          <p:blipFill rotWithShape="1">
            <a:blip r:embed="rId4">
              <a:alphaModFix/>
            </a:blip>
            <a:srcRect l="5300" r="8097"/>
            <a:stretch/>
          </p:blipFill>
          <p:spPr>
            <a:xfrm>
              <a:off x="0" y="1464550"/>
              <a:ext cx="9144003" cy="349924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39" name="Google Shape;139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719375" y="1830948"/>
            <a:ext cx="707226" cy="707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509155" y="3155320"/>
            <a:ext cx="707226" cy="707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728240" y="3995473"/>
            <a:ext cx="707226" cy="707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140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509155" y="7502"/>
            <a:ext cx="707226" cy="70722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5579383" y="1500321"/>
            <a:ext cx="311359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uk" sz="4800" dirty="0" smtClean="0">
                <a:solidFill>
                  <a:schemeClr val="accent6">
                    <a:lumMod val="50000"/>
                  </a:schemeClr>
                </a:solidFill>
                <a:latin typeface="Staatliches"/>
                <a:ea typeface="Staatliches"/>
                <a:cs typeface="Staatliches"/>
                <a:sym typeface="Staatliches"/>
              </a:rPr>
              <a:t>0</a:t>
            </a:r>
            <a:r>
              <a:rPr lang="en-US" sz="4800" dirty="0">
                <a:solidFill>
                  <a:schemeClr val="accent6">
                    <a:lumMod val="50000"/>
                  </a:schemeClr>
                </a:solidFill>
                <a:latin typeface="Staatliches"/>
                <a:ea typeface="Staatliches"/>
                <a:cs typeface="Staatliches"/>
                <a:sym typeface="Staatliches"/>
              </a:rPr>
              <a:t>2</a:t>
            </a:r>
            <a:br>
              <a:rPr lang="en-US" sz="4800" dirty="0">
                <a:solidFill>
                  <a:schemeClr val="accent6">
                    <a:lumMod val="50000"/>
                  </a:schemeClr>
                </a:solidFill>
                <a:latin typeface="Staatliches"/>
                <a:ea typeface="Staatliches"/>
                <a:cs typeface="Staatliches"/>
                <a:sym typeface="Staatliches"/>
              </a:rPr>
            </a:br>
            <a:r>
              <a:rPr lang="en-US" sz="4800" b="1" dirty="0" err="1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ea typeface="Staatliches"/>
                <a:cs typeface="Times New Roman" pitchFamily="18" charset="0"/>
                <a:sym typeface="Staatliches"/>
              </a:rPr>
              <a:t>Kết</a:t>
            </a:r>
            <a:r>
              <a:rPr lang="en-US" sz="4800" b="1" dirty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ea typeface="Staatliches"/>
                <a:cs typeface="Times New Roman" pitchFamily="18" charset="0"/>
                <a:sym typeface="Staatliches"/>
              </a:rPr>
              <a:t> </a:t>
            </a:r>
            <a:r>
              <a:rPr lang="en-US" sz="4800" b="1" dirty="0" err="1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ea typeface="Staatliches"/>
                <a:cs typeface="Times New Roman" pitchFamily="18" charset="0"/>
                <a:sym typeface="Staatliches"/>
              </a:rPr>
              <a:t>luận</a:t>
            </a:r>
            <a:r>
              <a:rPr lang="en-US" sz="4800" dirty="0">
                <a:solidFill>
                  <a:schemeClr val="accent6">
                    <a:lumMod val="50000"/>
                  </a:schemeClr>
                </a:solidFill>
                <a:latin typeface="Staatliches"/>
                <a:ea typeface="Staatliches"/>
                <a:cs typeface="Staatliches"/>
                <a:sym typeface="Staatliches"/>
              </a:rPr>
              <a:t/>
            </a:r>
            <a:br>
              <a:rPr lang="en-US" sz="4800" dirty="0">
                <a:solidFill>
                  <a:schemeClr val="accent6">
                    <a:lumMod val="50000"/>
                  </a:schemeClr>
                </a:solidFill>
                <a:latin typeface="Staatliches"/>
                <a:ea typeface="Staatliches"/>
                <a:cs typeface="Staatliches"/>
                <a:sym typeface="Staatliches"/>
              </a:rPr>
            </a:br>
            <a:endParaRPr lang="vi-VN" sz="48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2633271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326</TotalTime>
  <Words>726</Words>
  <Application>Microsoft Office PowerPoint</Application>
  <PresentationFormat>On-screen Show (16:9)</PresentationFormat>
  <Paragraphs>139</Paragraphs>
  <Slides>14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7" baseType="lpstr">
      <vt:lpstr>Staatliches</vt:lpstr>
      <vt:lpstr>Lato</vt:lpstr>
      <vt:lpstr>Segoe UI Semibold</vt:lpstr>
      <vt:lpstr>Arial</vt:lpstr>
      <vt:lpstr>Segoe Script</vt:lpstr>
      <vt:lpstr>Calibri</vt:lpstr>
      <vt:lpstr>Times New Roman</vt:lpstr>
      <vt:lpstr>Segoe UI Black</vt:lpstr>
      <vt:lpstr>Calibri Light</vt:lpstr>
      <vt:lpstr>.VnArabia</vt:lpstr>
      <vt:lpstr>ABeeZee</vt:lpstr>
      <vt:lpstr>Judson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- Người dùng sử dụng tài khoản, mật khẩu để đăng nhập kí, đăng nhập vào    mã hóa hoặc giải mã (Tối đa được nhập 5 lần). - Khi người dùng chọn được video cần mã hóa hoặc giải mã, phần mềm sẽ    mã hóa hoặc giải mã trực tiếp. - Thiết kế thao tác đơn giản, dễ hiểu, dễ sử dụng nhất cho người dùng. - Có thể thiết kế thêm một số chức năng:       + Thay đổi mật khẩu + Xóa video……                                                         </vt:lpstr>
      <vt:lpstr> </vt:lpstr>
      <vt:lpstr>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Administrator</dc:creator>
  <cp:lastModifiedBy>Nguyen Huong Giang</cp:lastModifiedBy>
  <cp:revision>33</cp:revision>
  <dcterms:modified xsi:type="dcterms:W3CDTF">2023-07-04T10:59:05Z</dcterms:modified>
</cp:coreProperties>
</file>